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3_E8EE2B9.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A_D1185269.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82" r:id="rId20"/>
    <p:sldId id="272" r:id="rId21"/>
    <p:sldId id="273" r:id="rId22"/>
    <p:sldId id="274" r:id="rId23"/>
    <p:sldId id="275" r:id="rId24"/>
    <p:sldId id="281" r:id="rId25"/>
    <p:sldId id="278" r:id="rId26"/>
    <p:sldId id="277" r:id="rId27"/>
    <p:sldId id="279" r:id="rId28"/>
    <p:sldId id="28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C3B7B7-9822-BF55-7AC8-C866B8587BF4}" name="Kate Jennings" initials="KJ" userId="S::Kate.Jennings@richmondandwandsworth.gov.uk::d30471cd-d4e0-4173-947a-3079b3961e2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8F475B-EA97-499E-9A00-2862DC559490}" v="60" dt="2026-06-15T10:02:08.2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404" autoAdjust="0"/>
  </p:normalViewPr>
  <p:slideViewPr>
    <p:cSldViewPr snapToGrid="0">
      <p:cViewPr varScale="1">
        <p:scale>
          <a:sx n="159" d="100"/>
          <a:sy n="159" d="100"/>
        </p:scale>
        <p:origin x="1710"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denka Buchan" userId="8e5d8484-d136-45cf-b872-2804aaf7d97b" providerId="ADAL" clId="{C8AD04F4-67B2-45BE-9F7D-81E204101375}"/>
    <pc:docChg chg="undo custSel addSld delSld modSld sldOrd">
      <pc:chgData name="Zdenka Buchan" userId="8e5d8484-d136-45cf-b872-2804aaf7d97b" providerId="ADAL" clId="{C8AD04F4-67B2-45BE-9F7D-81E204101375}" dt="2026-06-15T10:02:08.217" v="473"/>
      <pc:docMkLst>
        <pc:docMk/>
      </pc:docMkLst>
      <pc:sldChg chg="addSp delSp modSp mod addAnim delAnim modAnim">
        <pc:chgData name="Zdenka Buchan" userId="8e5d8484-d136-45cf-b872-2804aaf7d97b" providerId="ADAL" clId="{C8AD04F4-67B2-45BE-9F7D-81E204101375}" dt="2026-06-15T09:55:32.567" v="377"/>
        <pc:sldMkLst>
          <pc:docMk/>
          <pc:sldMk cId="3971916360" sldId="261"/>
        </pc:sldMkLst>
        <pc:spChg chg="add del mod">
          <ac:chgData name="Zdenka Buchan" userId="8e5d8484-d136-45cf-b872-2804aaf7d97b" providerId="ADAL" clId="{C8AD04F4-67B2-45BE-9F7D-81E204101375}" dt="2026-06-15T09:54:44.870" v="374" actId="21"/>
          <ac:spMkLst>
            <pc:docMk/>
            <pc:sldMk cId="3971916360" sldId="261"/>
            <ac:spMk id="8" creationId="{C2003A5B-E7C9-04E7-F159-003D6F894BFD}"/>
          </ac:spMkLst>
        </pc:spChg>
        <pc:picChg chg="add mod">
          <ac:chgData name="Zdenka Buchan" userId="8e5d8484-d136-45cf-b872-2804aaf7d97b" providerId="ADAL" clId="{C8AD04F4-67B2-45BE-9F7D-81E204101375}" dt="2026-06-15T09:54:57.714" v="376" actId="1076"/>
          <ac:picMkLst>
            <pc:docMk/>
            <pc:sldMk cId="3971916360" sldId="261"/>
            <ac:picMk id="9" creationId="{2469F5F2-90C5-D4C8-F022-E60204C4C1CD}"/>
          </ac:picMkLst>
        </pc:picChg>
      </pc:sldChg>
      <pc:sldChg chg="modSp mod">
        <pc:chgData name="Zdenka Buchan" userId="8e5d8484-d136-45cf-b872-2804aaf7d97b" providerId="ADAL" clId="{C8AD04F4-67B2-45BE-9F7D-81E204101375}" dt="2026-06-03T11:24:18.529" v="365" actId="14100"/>
        <pc:sldMkLst>
          <pc:docMk/>
          <pc:sldMk cId="1477662433" sldId="262"/>
        </pc:sldMkLst>
        <pc:spChg chg="mod">
          <ac:chgData name="Zdenka Buchan" userId="8e5d8484-d136-45cf-b872-2804aaf7d97b" providerId="ADAL" clId="{C8AD04F4-67B2-45BE-9F7D-81E204101375}" dt="2026-06-03T11:24:18.529" v="365" actId="14100"/>
          <ac:spMkLst>
            <pc:docMk/>
            <pc:sldMk cId="1477662433" sldId="262"/>
            <ac:spMk id="6" creationId="{ADEA362A-8DFF-AC6A-6DEE-924E2EF4FFF9}"/>
          </ac:spMkLst>
        </pc:spChg>
      </pc:sldChg>
      <pc:sldChg chg="addSp delSp modSp mod addAnim delAnim modAnim">
        <pc:chgData name="Zdenka Buchan" userId="8e5d8484-d136-45cf-b872-2804aaf7d97b" providerId="ADAL" clId="{C8AD04F4-67B2-45BE-9F7D-81E204101375}" dt="2026-06-03T11:18:07.032" v="325"/>
        <pc:sldMkLst>
          <pc:docMk/>
          <pc:sldMk cId="2453614661" sldId="275"/>
        </pc:sldMkLst>
        <pc:picChg chg="add mod">
          <ac:chgData name="Zdenka Buchan" userId="8e5d8484-d136-45cf-b872-2804aaf7d97b" providerId="ADAL" clId="{C8AD04F4-67B2-45BE-9F7D-81E204101375}" dt="2026-06-03T11:08:23.639" v="270" actId="1076"/>
          <ac:picMkLst>
            <pc:docMk/>
            <pc:sldMk cId="2453614661" sldId="275"/>
            <ac:picMk id="13" creationId="{C0FCCBC6-0EC3-D67F-CB3D-4976BD10071A}"/>
          </ac:picMkLst>
        </pc:picChg>
        <pc:picChg chg="add mod">
          <ac:chgData name="Zdenka Buchan" userId="8e5d8484-d136-45cf-b872-2804aaf7d97b" providerId="ADAL" clId="{C8AD04F4-67B2-45BE-9F7D-81E204101375}" dt="2026-06-03T11:09:48.787" v="288" actId="1076"/>
          <ac:picMkLst>
            <pc:docMk/>
            <pc:sldMk cId="2453614661" sldId="275"/>
            <ac:picMk id="15" creationId="{97875E3A-ADAB-974B-65FE-38565FC581A0}"/>
          </ac:picMkLst>
        </pc:picChg>
        <pc:picChg chg="add mod">
          <ac:chgData name="Zdenka Buchan" userId="8e5d8484-d136-45cf-b872-2804aaf7d97b" providerId="ADAL" clId="{C8AD04F4-67B2-45BE-9F7D-81E204101375}" dt="2026-06-03T11:14:07.865" v="314" actId="1076"/>
          <ac:picMkLst>
            <pc:docMk/>
            <pc:sldMk cId="2453614661" sldId="275"/>
            <ac:picMk id="18" creationId="{4A17EAA0-75CE-32FA-D0B2-C9DEF9212391}"/>
          </ac:picMkLst>
        </pc:picChg>
      </pc:sldChg>
      <pc:sldChg chg="addSp delSp modSp mod delAnim modAnim">
        <pc:chgData name="Zdenka Buchan" userId="8e5d8484-d136-45cf-b872-2804aaf7d97b" providerId="ADAL" clId="{C8AD04F4-67B2-45BE-9F7D-81E204101375}" dt="2026-06-03T11:19:57.557" v="331" actId="1076"/>
        <pc:sldMkLst>
          <pc:docMk/>
          <pc:sldMk cId="4251344300" sldId="281"/>
        </pc:sldMkLst>
        <pc:picChg chg="mod">
          <ac:chgData name="Zdenka Buchan" userId="8e5d8484-d136-45cf-b872-2804aaf7d97b" providerId="ADAL" clId="{C8AD04F4-67B2-45BE-9F7D-81E204101375}" dt="2026-06-03T11:19:57.557" v="331" actId="1076"/>
          <ac:picMkLst>
            <pc:docMk/>
            <pc:sldMk cId="4251344300" sldId="281"/>
            <ac:picMk id="13" creationId="{6570D025-4BC8-EE6A-37F0-AE72243CA446}"/>
          </ac:picMkLst>
        </pc:picChg>
        <pc:picChg chg="add mod">
          <ac:chgData name="Zdenka Buchan" userId="8e5d8484-d136-45cf-b872-2804aaf7d97b" providerId="ADAL" clId="{C8AD04F4-67B2-45BE-9F7D-81E204101375}" dt="2026-06-03T11:08:54.072" v="277" actId="1076"/>
          <ac:picMkLst>
            <pc:docMk/>
            <pc:sldMk cId="4251344300" sldId="281"/>
            <ac:picMk id="15" creationId="{914096B3-0F54-ED95-E460-FCA4F04BE86C}"/>
          </ac:picMkLst>
        </pc:picChg>
        <pc:picChg chg="add mod">
          <ac:chgData name="Zdenka Buchan" userId="8e5d8484-d136-45cf-b872-2804aaf7d97b" providerId="ADAL" clId="{C8AD04F4-67B2-45BE-9F7D-81E204101375}" dt="2026-06-03T11:09:17.372" v="283" actId="1076"/>
          <ac:picMkLst>
            <pc:docMk/>
            <pc:sldMk cId="4251344300" sldId="281"/>
            <ac:picMk id="17" creationId="{B41F34A9-8037-A580-7881-4494FECBE56C}"/>
          </ac:picMkLst>
        </pc:picChg>
      </pc:sldChg>
      <pc:sldChg chg="addSp delSp modSp add mod delAnim modAnim modCm">
        <pc:chgData name="Zdenka Buchan" userId="8e5d8484-d136-45cf-b872-2804aaf7d97b" providerId="ADAL" clId="{C8AD04F4-67B2-45BE-9F7D-81E204101375}" dt="2026-06-15T10:02:08.217" v="473"/>
        <pc:sldMkLst>
          <pc:docMk/>
          <pc:sldMk cId="3508032105" sldId="282"/>
        </pc:sldMkLst>
        <pc:spChg chg="mod">
          <ac:chgData name="Zdenka Buchan" userId="8e5d8484-d136-45cf-b872-2804aaf7d97b" providerId="ADAL" clId="{C8AD04F4-67B2-45BE-9F7D-81E204101375}" dt="2026-06-15T10:00:32.526" v="396" actId="1076"/>
          <ac:spMkLst>
            <pc:docMk/>
            <pc:sldMk cId="3508032105" sldId="282"/>
            <ac:spMk id="2" creationId="{0D64499B-3ACC-2D8C-D057-A212A89F621B}"/>
          </ac:spMkLst>
        </pc:spChg>
        <pc:spChg chg="mod">
          <ac:chgData name="Zdenka Buchan" userId="8e5d8484-d136-45cf-b872-2804aaf7d97b" providerId="ADAL" clId="{C8AD04F4-67B2-45BE-9F7D-81E204101375}" dt="2026-06-15T09:59:47.774" v="392" actId="20577"/>
          <ac:spMkLst>
            <pc:docMk/>
            <pc:sldMk cId="3508032105" sldId="282"/>
            <ac:spMk id="3" creationId="{007F9860-1263-4EF8-34EE-5A7E38039E0B}"/>
          </ac:spMkLst>
        </pc:spChg>
        <pc:spChg chg="add mod">
          <ac:chgData name="Zdenka Buchan" userId="8e5d8484-d136-45cf-b872-2804aaf7d97b" providerId="ADAL" clId="{C8AD04F4-67B2-45BE-9F7D-81E204101375}" dt="2026-06-15T10:01:58.498" v="471" actId="20577"/>
          <ac:spMkLst>
            <pc:docMk/>
            <pc:sldMk cId="3508032105" sldId="282"/>
            <ac:spMk id="10" creationId="{C24810C9-816D-A495-0892-88F5728C85BC}"/>
          </ac:spMkLst>
        </pc:spChg>
        <pc:spChg chg="del">
          <ac:chgData name="Zdenka Buchan" userId="8e5d8484-d136-45cf-b872-2804aaf7d97b" providerId="ADAL" clId="{C8AD04F4-67B2-45BE-9F7D-81E204101375}" dt="2026-06-15T10:00:16.927" v="395" actId="21"/>
          <ac:spMkLst>
            <pc:docMk/>
            <pc:sldMk cId="3508032105" sldId="282"/>
            <ac:spMk id="12" creationId="{897C93CD-63C6-E78F-CCDC-2B18C2A5B571}"/>
          </ac:spMkLst>
        </pc:spChg>
        <pc:extLst>
          <p:ext xmlns:p="http://schemas.openxmlformats.org/presentationml/2006/main" uri="{D6D511B9-2390-475A-947B-AFAB55BFBCF1}">
            <pc226:cmChg xmlns:pc226="http://schemas.microsoft.com/office/powerpoint/2022/06/main/command" chg="mod">
              <pc226:chgData name="Zdenka Buchan" userId="8e5d8484-d136-45cf-b872-2804aaf7d97b" providerId="ADAL" clId="{C8AD04F4-67B2-45BE-9F7D-81E204101375}" dt="2026-06-15T10:01:58.498" v="471" actId="20577"/>
              <pc2:cmMkLst xmlns:pc2="http://schemas.microsoft.com/office/powerpoint/2019/9/main/command">
                <pc:docMk/>
                <pc:sldMk cId="3508032105" sldId="282"/>
                <pc2:cmMk id="{40A55E7E-F692-4E11-BE3F-66AE5945F0D4}"/>
              </pc2:cmMkLst>
            </pc226:cmChg>
          </p:ext>
        </pc:extLst>
      </pc:sldChg>
    </pc:docChg>
  </pc:docChgLst>
</pc:chgInfo>
</file>

<file path=ppt/comments/modernComment_103_E8EE2B9.xml><?xml version="1.0" encoding="utf-8"?>
<p188:cmLst xmlns:a="http://schemas.openxmlformats.org/drawingml/2006/main" xmlns:r="http://schemas.openxmlformats.org/officeDocument/2006/relationships" xmlns:p188="http://schemas.microsoft.com/office/powerpoint/2018/8/main">
  <p188:cm id="{D70AF343-E27C-4F1B-BFA3-257B1BCDF671}" authorId="{51C3B7B7-9822-BF55-7AC8-C866B8587BF4}" created="2026-03-03T09:21:12.508">
    <ac:txMkLst xmlns:ac="http://schemas.microsoft.com/office/drawing/2013/main/command">
      <pc:docMk xmlns:pc="http://schemas.microsoft.com/office/powerpoint/2013/main/command"/>
      <pc:sldMk xmlns:pc="http://schemas.microsoft.com/office/powerpoint/2013/main/command" cId="244245177" sldId="259"/>
      <ac:spMk id="3" creationId="{B105F727-A98F-78C3-91E0-C9CBB3B201D8}"/>
      <ac:txMk cp="15" len="6">
        <ac:context len="49" hash="3657122101"/>
      </ac:txMk>
    </ac:txMkLst>
    <p188:pos x="5045412" y="2004111"/>
    <p188:txBody>
      <a:bodyPr/>
      <a:lstStyle/>
      <a:p>
        <a:r>
          <a:rPr lang="en-GB"/>
          <a:t>Should this be ‘actions’ not themes?</a:t>
        </a:r>
      </a:p>
    </p188:txBody>
  </p188:cm>
</p188:cmLst>
</file>

<file path=ppt/comments/modernComment_11A_D1185269.xml><?xml version="1.0" encoding="utf-8"?>
<p188:cmLst xmlns:a="http://schemas.openxmlformats.org/drawingml/2006/main" xmlns:r="http://schemas.openxmlformats.org/officeDocument/2006/relationships" xmlns:p188="http://schemas.microsoft.com/office/powerpoint/2018/8/main">
  <p188:cm id="{40A55E7E-F692-4E11-BE3F-66AE5945F0D4}" authorId="{51C3B7B7-9822-BF55-7AC8-C866B8587BF4}" created="2026-03-03T09:21:12.508">
    <ac:txMkLst xmlns:ac="http://schemas.microsoft.com/office/drawing/2013/main/command">
      <pc:docMk xmlns:pc="http://schemas.microsoft.com/office/powerpoint/2013/main/command"/>
      <pc:sldMk xmlns:pc="http://schemas.microsoft.com/office/powerpoint/2013/main/command" cId="3508032105" sldId="282"/>
      <ac:spMk id="3" creationId="{007F9860-1263-4EF8-34EE-5A7E38039E0B}"/>
      <ac:txMk cp="0">
        <ac:context len="1" hash="13"/>
      </ac:txMk>
    </ac:txMkLst>
    <p188:pos x="5045412" y="2004111"/>
    <p188:txBody>
      <a:bodyPr/>
      <a:lstStyle/>
      <a:p>
        <a:r>
          <a:rPr lang="en-GB"/>
          <a:t>Should this be ‘actions’ not themes?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2249F8-2463-499A-9E9F-66B4F57A7399}" type="datetimeFigureOut">
              <a:rPr lang="en-GB" smtClean="0"/>
              <a:t>15/06/2026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90176A-AAA6-4D23-A092-3ED6499501C5}" type="slidenum">
              <a:rPr lang="en-GB" smtClean="0"/>
              <a:t>‹#›</a:t>
            </a:fld>
            <a:endParaRPr lang="en-GB"/>
          </a:p>
        </p:txBody>
      </p:sp>
    </p:spTree>
    <p:extLst>
      <p:ext uri="{BB962C8B-B14F-4D97-AF65-F5344CB8AC3E}">
        <p14:creationId xmlns:p14="http://schemas.microsoft.com/office/powerpoint/2010/main" val="3753875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000000"/>
                </a:solidFill>
                <a:latin typeface="Arial" panose="020B0604020202020204" pitchFamily="34" charset="0"/>
              </a:rPr>
              <a:t>Dietary fibre is important for keeping the digestive system healthy. It can increase the bulk of stools and help them to pass through the intestines more quickly. This may help to reduce constipation. There is also an association between increased dietary fibre intake and a reduced risk of cardiovascular disease, colorectal cancer and type 2 diabetes. </a:t>
            </a:r>
            <a:endParaRPr lang="en-GB" dirty="0"/>
          </a:p>
          <a:p>
            <a:endParaRPr lang="en-GB" sz="1200" b="0" i="0" u="none" strike="noStrike" baseline="0" dirty="0">
              <a:solidFill>
                <a:srgbClr val="000000"/>
              </a:solidFill>
              <a:latin typeface="Arial" panose="020B0604020202020204" pitchFamily="34" charset="0"/>
            </a:endParaRPr>
          </a:p>
          <a:p>
            <a:r>
              <a:rPr lang="en-GB" sz="1200" b="0" i="0" u="none" strike="noStrike" baseline="0" dirty="0">
                <a:solidFill>
                  <a:srgbClr val="000000"/>
                </a:solidFill>
                <a:latin typeface="Arial" panose="020B0604020202020204" pitchFamily="34" charset="0"/>
              </a:rPr>
              <a:t>The term ‘</a:t>
            </a:r>
            <a:r>
              <a:rPr lang="en-GB" sz="1200" b="1" i="0" u="none" strike="noStrike" baseline="0" dirty="0">
                <a:solidFill>
                  <a:srgbClr val="000000"/>
                </a:solidFill>
                <a:latin typeface="Arial" panose="020B0604020202020204" pitchFamily="34" charset="0"/>
              </a:rPr>
              <a:t>dietary fibre</a:t>
            </a:r>
            <a:r>
              <a:rPr lang="en-GB" sz="1200" b="0" i="0" u="none" strike="noStrike" baseline="0" dirty="0">
                <a:solidFill>
                  <a:srgbClr val="000000"/>
                </a:solidFill>
                <a:latin typeface="Arial" panose="020B0604020202020204" pitchFamily="34" charset="0"/>
              </a:rPr>
              <a:t>’ refers mostly to a broad group of carbohydrates which are </a:t>
            </a:r>
            <a:r>
              <a:rPr lang="en-GB" sz="1200" b="1" i="0" u="none" strike="noStrike" baseline="0" dirty="0">
                <a:solidFill>
                  <a:srgbClr val="000000"/>
                </a:solidFill>
                <a:latin typeface="Arial" panose="020B0604020202020204" pitchFamily="34" charset="0"/>
              </a:rPr>
              <a:t>not digested</a:t>
            </a:r>
            <a:r>
              <a:rPr lang="en-GB" sz="1200" b="0" i="0" u="none" strike="noStrike" baseline="0" dirty="0">
                <a:solidFill>
                  <a:srgbClr val="000000"/>
                </a:solidFill>
                <a:latin typeface="Arial" panose="020B0604020202020204" pitchFamily="34" charset="0"/>
              </a:rPr>
              <a:t>, </a:t>
            </a:r>
            <a:r>
              <a:rPr lang="en-GB" sz="1200" b="1" i="0" u="none" strike="noStrike" baseline="0" dirty="0">
                <a:solidFill>
                  <a:srgbClr val="000000"/>
                </a:solidFill>
                <a:latin typeface="Arial" panose="020B0604020202020204" pitchFamily="34" charset="0"/>
              </a:rPr>
              <a:t>nor absorbed </a:t>
            </a:r>
            <a:r>
              <a:rPr lang="en-GB" sz="1200" b="0" i="0" u="none" strike="noStrike" baseline="0" dirty="0">
                <a:solidFill>
                  <a:srgbClr val="000000"/>
                </a:solidFill>
                <a:latin typeface="Arial" panose="020B0604020202020204" pitchFamily="34" charset="0"/>
              </a:rPr>
              <a:t>in the small intestine </a:t>
            </a:r>
          </a:p>
          <a:p>
            <a:endParaRPr lang="en-GB" sz="1200" b="0" i="0" u="none" strike="noStrike" baseline="0" dirty="0">
              <a:solidFill>
                <a:srgbClr val="000000"/>
              </a:solidFill>
              <a:latin typeface="Arial" panose="020B0604020202020204" pitchFamily="34" charset="0"/>
            </a:endParaRPr>
          </a:p>
          <a:p>
            <a:pPr marL="468313" indent="-457200">
              <a:buFont typeface="Arial" panose="020B0604020202020204" pitchFamily="34" charset="0"/>
              <a:buChar char="•"/>
            </a:pPr>
            <a:r>
              <a:rPr lang="en-GB" sz="1200" b="0" i="0" u="none" strike="noStrike" baseline="0" dirty="0">
                <a:solidFill>
                  <a:srgbClr val="000000"/>
                </a:solidFill>
                <a:latin typeface="Arial" panose="020B0604020202020204" pitchFamily="34" charset="0"/>
              </a:rPr>
              <a:t>Makes you feel fuller fo</a:t>
            </a:r>
            <a:r>
              <a:rPr lang="en-GB" sz="1200" dirty="0">
                <a:solidFill>
                  <a:srgbClr val="000000"/>
                </a:solidFill>
              </a:rPr>
              <a:t>r longer</a:t>
            </a:r>
            <a:endParaRPr lang="en-GB" sz="1200" b="0" i="0" u="none" strike="noStrike" baseline="0" dirty="0">
              <a:solidFill>
                <a:srgbClr val="000000"/>
              </a:solidFill>
              <a:latin typeface="Arial" panose="020B0604020202020204" pitchFamily="34" charset="0"/>
            </a:endParaRPr>
          </a:p>
          <a:p>
            <a:pPr marL="468313" indent="-457200">
              <a:buFont typeface="Arial" panose="020B0604020202020204" pitchFamily="34" charset="0"/>
              <a:buChar char="•"/>
            </a:pPr>
            <a:r>
              <a:rPr lang="en-GB" sz="1200" b="0" i="0" u="none" strike="noStrike" baseline="0" dirty="0">
                <a:solidFill>
                  <a:srgbClr val="000000"/>
                </a:solidFill>
                <a:latin typeface="Arial" panose="020B0604020202020204" pitchFamily="34" charset="0"/>
              </a:rPr>
              <a:t>Makes bulk of the stool</a:t>
            </a:r>
          </a:p>
          <a:p>
            <a:pPr marL="468313" indent="-457200">
              <a:buFont typeface="Arial" panose="020B0604020202020204" pitchFamily="34" charset="0"/>
              <a:buChar char="•"/>
            </a:pPr>
            <a:r>
              <a:rPr lang="en-GB" sz="1200" dirty="0">
                <a:solidFill>
                  <a:srgbClr val="000000"/>
                </a:solidFill>
              </a:rPr>
              <a:t>Food source for ‘good bacteria in our gut</a:t>
            </a:r>
          </a:p>
          <a:p>
            <a:pPr marL="468313" indent="-457200">
              <a:buFont typeface="Arial" panose="020B0604020202020204" pitchFamily="34" charset="0"/>
              <a:buChar char="•"/>
            </a:pPr>
            <a:r>
              <a:rPr lang="en-GB" sz="1200" b="0" i="0" u="none" strike="noStrike" baseline="0" dirty="0">
                <a:solidFill>
                  <a:srgbClr val="000000"/>
                </a:solidFill>
                <a:latin typeface="Arial" panose="020B0604020202020204" pitchFamily="34" charset="0"/>
              </a:rPr>
              <a:t>Reduces constipation (make sure you drink</a:t>
            </a:r>
            <a:r>
              <a:rPr lang="en-GB" sz="1200" b="0" i="0" u="none" strike="noStrike" dirty="0">
                <a:solidFill>
                  <a:srgbClr val="000000"/>
                </a:solidFill>
                <a:latin typeface="Arial" panose="020B0604020202020204" pitchFamily="34" charset="0"/>
              </a:rPr>
              <a:t> plenty of water)</a:t>
            </a:r>
          </a:p>
          <a:p>
            <a:pPr marL="468313" indent="-457200">
              <a:buFont typeface="Arial" panose="020B0604020202020204" pitchFamily="34" charset="0"/>
              <a:buChar char="•"/>
            </a:pPr>
            <a:r>
              <a:rPr lang="en-GB" sz="1200" baseline="0" dirty="0">
                <a:solidFill>
                  <a:srgbClr val="000000"/>
                </a:solidFill>
              </a:rPr>
              <a:t>Reduces cholesterol (beta-glucans in oats and barley)</a:t>
            </a:r>
          </a:p>
          <a:p>
            <a:pPr marL="11113" indent="0">
              <a:buFont typeface="Arial" panose="020B0604020202020204" pitchFamily="34" charset="0"/>
              <a:buNone/>
            </a:pPr>
            <a:endParaRPr lang="en-GB" sz="1200" b="0" i="0" u="none" strike="noStrike" baseline="0" dirty="0">
              <a:solidFill>
                <a:srgbClr val="000000"/>
              </a:solidFill>
              <a:latin typeface="Arial" panose="020B0604020202020204" pitchFamily="34" charset="0"/>
            </a:endParaRPr>
          </a:p>
          <a:p>
            <a:r>
              <a:rPr lang="en-GB" sz="1200" b="0" i="0" u="none" strike="noStrike" baseline="0" dirty="0">
                <a:solidFill>
                  <a:srgbClr val="000000"/>
                </a:solidFill>
                <a:latin typeface="Arial" panose="020B0604020202020204" pitchFamily="34" charset="0"/>
              </a:rPr>
              <a:t>Certain types of fibre can also provide additional, specific benefits. Some types of dietary fibre can act as a food source for ‘good’ bacteria, helping them to increase in number and produce compounds that may have a benefit to human health. </a:t>
            </a:r>
            <a:endParaRPr lang="en-GB" sz="1200" b="1" i="0" u="none" strike="noStrike" baseline="0" dirty="0">
              <a:solidFill>
                <a:srgbClr val="000000"/>
              </a:solidFill>
              <a:latin typeface="Arial" panose="020B0604020202020204" pitchFamily="34" charset="0"/>
            </a:endParaRPr>
          </a:p>
          <a:p>
            <a:r>
              <a:rPr lang="en-GB" sz="1200" b="0" i="0" u="none" strike="noStrike" baseline="0" dirty="0">
                <a:solidFill>
                  <a:srgbClr val="000000"/>
                </a:solidFill>
                <a:latin typeface="Arial" panose="020B0604020202020204" pitchFamily="34" charset="0"/>
              </a:rPr>
              <a:t>Some fibre types (e.g. beta-glucans, a type of fibre found in grains such as oat and barley), have been shown to be able to help maintain normal cholesterol levels. </a:t>
            </a:r>
          </a:p>
          <a:p>
            <a:r>
              <a:rPr lang="en-GB" sz="1200" b="0" i="0" u="none" strike="noStrike" baseline="0" dirty="0">
                <a:solidFill>
                  <a:srgbClr val="000000"/>
                </a:solidFill>
                <a:latin typeface="Arial" panose="020B0604020202020204" pitchFamily="34" charset="0"/>
              </a:rPr>
              <a:t>High-fibre foods provide a low amount of energy (calories) per gram. They may be able to keep people feeling fuller for longer, reducing overall energy (calorie) intake. There is some evidence to suggest that higher-fibre foods can aid with weight management </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6490176A-AAA6-4D23-A092-3ED6499501C5}" type="slidenum">
              <a:rPr lang="en-GB" smtClean="0"/>
              <a:t>4</a:t>
            </a:fld>
            <a:endParaRPr lang="en-GB"/>
          </a:p>
        </p:txBody>
      </p:sp>
    </p:spTree>
    <p:extLst>
      <p:ext uri="{BB962C8B-B14F-4D97-AF65-F5344CB8AC3E}">
        <p14:creationId xmlns:p14="http://schemas.microsoft.com/office/powerpoint/2010/main" val="4097810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Majority of us do not eat the recommended amount of fibre.</a:t>
            </a:r>
          </a:p>
          <a:p>
            <a:endParaRPr lang="en-GB" dirty="0"/>
          </a:p>
          <a:p>
            <a:pPr marL="171450" indent="-171450">
              <a:buFont typeface="Arial" panose="020B0604020202020204" pitchFamily="34" charset="0"/>
              <a:buChar char="•"/>
            </a:pPr>
            <a:r>
              <a:rPr lang="en-GB" dirty="0"/>
              <a:t>If we had a group of 100 4-10 year olds only 10 of them would eat the recommended amount</a:t>
            </a:r>
          </a:p>
          <a:p>
            <a:pPr marL="171450" indent="-171450">
              <a:buFont typeface="Arial" panose="020B0604020202020204" pitchFamily="34" charset="0"/>
              <a:buChar char="•"/>
            </a:pPr>
            <a:r>
              <a:rPr lang="en-GB" dirty="0"/>
              <a:t>If we had a group of 100 11-18 year olds only 4 of them would eat the recommended amount. For adults the story is very similar only 9 out of 100 adults eat the recommended amount.</a:t>
            </a:r>
          </a:p>
          <a:p>
            <a:endParaRPr lang="en-GB" dirty="0"/>
          </a:p>
          <a:p>
            <a:r>
              <a:rPr lang="en-GB" dirty="0"/>
              <a:t>The percentage not meeting their daily fibre recommendations ranges from 86-96%, which means that many people may not receive the benefits that come with consuming the recommended amount of fibre each day. Evidence also suggests that 18% of adults and 15% of children consume no wholegrains (such as wholewheat pasta, wholegrain bread and brown rice), which could be severely limiting their fibre intake. t of 100 adults eat the recommended amount.</a:t>
            </a:r>
          </a:p>
          <a:p>
            <a:endParaRPr lang="en-GB" dirty="0"/>
          </a:p>
        </p:txBody>
      </p:sp>
      <p:sp>
        <p:nvSpPr>
          <p:cNvPr id="4" name="Slide Number Placeholder 3"/>
          <p:cNvSpPr>
            <a:spLocks noGrp="1"/>
          </p:cNvSpPr>
          <p:nvPr>
            <p:ph type="sldNum" sz="quarter" idx="5"/>
          </p:nvPr>
        </p:nvSpPr>
        <p:spPr/>
        <p:txBody>
          <a:bodyPr/>
          <a:lstStyle/>
          <a:p>
            <a:fld id="{6490176A-AAA6-4D23-A092-3ED6499501C5}" type="slidenum">
              <a:rPr lang="en-GB" smtClean="0"/>
              <a:t>6</a:t>
            </a:fld>
            <a:endParaRPr lang="en-GB"/>
          </a:p>
        </p:txBody>
      </p:sp>
    </p:spTree>
    <p:extLst>
      <p:ext uri="{BB962C8B-B14F-4D97-AF65-F5344CB8AC3E}">
        <p14:creationId xmlns:p14="http://schemas.microsoft.com/office/powerpoint/2010/main" val="644255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Aim of the Session</a:t>
            </a:r>
          </a:p>
          <a:p>
            <a:r>
              <a:rPr lang="en-GB" sz="1200" kern="1200" dirty="0">
                <a:solidFill>
                  <a:schemeClr val="tx1"/>
                </a:solidFill>
                <a:effectLst/>
                <a:latin typeface="+mn-lt"/>
                <a:ea typeface="+mn-ea"/>
                <a:cs typeface="+mn-cs"/>
              </a:rPr>
              <a:t>The aim of this session is to help children understand what constitutes suitable snacks in general and, more specifically, which snacks are appropriate to bring to school in line with the mandatory School Food Standards.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Learning Objectives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To recognise the importance of choosing snacks that contribute to a healthy, balanced diet.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To identify examples of suitable snacks for school that comply with the School Food Standards.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To understand how snack choices can be aligned with the school’s Food Policy and mid-morning snack guidelines.</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0" lvl="0" indent="0">
              <a:buFont typeface="Arial" panose="020B0604020202020204" pitchFamily="34" charset="0"/>
              <a:buNone/>
            </a:pPr>
            <a:r>
              <a:rPr lang="en-GB" sz="1200" b="1" kern="1200" dirty="0">
                <a:solidFill>
                  <a:schemeClr val="tx1"/>
                </a:solidFill>
                <a:effectLst/>
                <a:latin typeface="+mn-lt"/>
                <a:ea typeface="+mn-ea"/>
                <a:cs typeface="+mn-cs"/>
              </a:rPr>
              <a:t>Instructions</a:t>
            </a:r>
            <a:r>
              <a:rPr lang="en-GB" sz="1200" kern="1200" dirty="0">
                <a:solidFill>
                  <a:schemeClr val="tx1"/>
                </a:solidFill>
                <a:effectLst/>
                <a:latin typeface="+mn-lt"/>
                <a:ea typeface="+mn-ea"/>
                <a:cs typeface="+mn-cs"/>
              </a:rPr>
              <a:t>: Display the presentation on the class board. The session focuses on snacks and can be adapted to fit your school’s needs, linking it with your Food Policy and any policies regarding mid-morning snacks. The presentation should last no more than 10 minutes followed by a 20-minute practical workshop </a:t>
            </a:r>
          </a:p>
          <a:p>
            <a:endParaRPr lang="en-GB" dirty="0"/>
          </a:p>
        </p:txBody>
      </p:sp>
      <p:sp>
        <p:nvSpPr>
          <p:cNvPr id="4" name="Slide Number Placeholder 3"/>
          <p:cNvSpPr>
            <a:spLocks noGrp="1"/>
          </p:cNvSpPr>
          <p:nvPr>
            <p:ph type="sldNum" sz="quarter" idx="5"/>
          </p:nvPr>
        </p:nvSpPr>
        <p:spPr/>
        <p:txBody>
          <a:bodyPr/>
          <a:lstStyle/>
          <a:p>
            <a:fld id="{6490176A-AAA6-4D23-A092-3ED6499501C5}" type="slidenum">
              <a:rPr lang="en-GB" smtClean="0"/>
              <a:t>18</a:t>
            </a:fld>
            <a:endParaRPr lang="en-GB"/>
          </a:p>
        </p:txBody>
      </p:sp>
    </p:spTree>
    <p:extLst>
      <p:ext uri="{BB962C8B-B14F-4D97-AF65-F5344CB8AC3E}">
        <p14:creationId xmlns:p14="http://schemas.microsoft.com/office/powerpoint/2010/main" val="199030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90176A-AAA6-4D23-A092-3ED6499501C5}" type="slidenum">
              <a:rPr lang="en-GB" smtClean="0"/>
              <a:t>24</a:t>
            </a:fld>
            <a:endParaRPr lang="en-GB"/>
          </a:p>
        </p:txBody>
      </p:sp>
    </p:spTree>
    <p:extLst>
      <p:ext uri="{BB962C8B-B14F-4D97-AF65-F5344CB8AC3E}">
        <p14:creationId xmlns:p14="http://schemas.microsoft.com/office/powerpoint/2010/main" val="545624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90176A-AAA6-4D23-A092-3ED6499501C5}" type="slidenum">
              <a:rPr lang="en-GB" smtClean="0"/>
              <a:t>25</a:t>
            </a:fld>
            <a:endParaRPr lang="en-GB"/>
          </a:p>
        </p:txBody>
      </p:sp>
    </p:spTree>
    <p:extLst>
      <p:ext uri="{BB962C8B-B14F-4D97-AF65-F5344CB8AC3E}">
        <p14:creationId xmlns:p14="http://schemas.microsoft.com/office/powerpoint/2010/main" val="2415204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6ED23-46EF-DC6A-798C-80D9EDB30C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2D14CC2-AAA6-0B74-A1B0-3075138C4B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E1224E-ABE4-B5FE-9FD6-AD75913DB4B7}"/>
              </a:ext>
            </a:extLst>
          </p:cNvPr>
          <p:cNvSpPr>
            <a:spLocks noGrp="1"/>
          </p:cNvSpPr>
          <p:nvPr>
            <p:ph type="dt" sz="half" idx="10"/>
          </p:nvPr>
        </p:nvSpPr>
        <p:spPr/>
        <p:txBody>
          <a:bodyPr/>
          <a:lstStyle/>
          <a:p>
            <a:fld id="{F090955D-1697-4F60-A41D-B31F50392559}" type="datetimeFigureOut">
              <a:rPr lang="en-GB" smtClean="0"/>
              <a:t>15/06/2026</a:t>
            </a:fld>
            <a:endParaRPr lang="en-GB"/>
          </a:p>
        </p:txBody>
      </p:sp>
      <p:sp>
        <p:nvSpPr>
          <p:cNvPr id="5" name="Footer Placeholder 4">
            <a:extLst>
              <a:ext uri="{FF2B5EF4-FFF2-40B4-BE49-F238E27FC236}">
                <a16:creationId xmlns:a16="http://schemas.microsoft.com/office/drawing/2014/main" id="{5959C556-47DE-CB58-1107-6BEFBD381E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ABDBC8-D9D7-25C0-789A-35DB21CD06FB}"/>
              </a:ext>
            </a:extLst>
          </p:cNvPr>
          <p:cNvSpPr>
            <a:spLocks noGrp="1"/>
          </p:cNvSpPr>
          <p:nvPr>
            <p:ph type="sldNum" sz="quarter" idx="12"/>
          </p:nvPr>
        </p:nvSpPr>
        <p:spPr/>
        <p:txBody>
          <a:bodyPr/>
          <a:lstStyle/>
          <a:p>
            <a:fld id="{A6A81048-42AA-40F3-8566-C3EFA919C8EC}" type="slidenum">
              <a:rPr lang="en-GB" smtClean="0"/>
              <a:t>‹#›</a:t>
            </a:fld>
            <a:endParaRPr lang="en-GB"/>
          </a:p>
        </p:txBody>
      </p:sp>
    </p:spTree>
    <p:extLst>
      <p:ext uri="{BB962C8B-B14F-4D97-AF65-F5344CB8AC3E}">
        <p14:creationId xmlns:p14="http://schemas.microsoft.com/office/powerpoint/2010/main" val="3943702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FFD5-6B23-E8FB-D20D-8188A66165D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DB5EDFE-1C46-DC49-B56B-F2658A093C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B010B2-53B2-2164-B259-1ACEB4812D62}"/>
              </a:ext>
            </a:extLst>
          </p:cNvPr>
          <p:cNvSpPr>
            <a:spLocks noGrp="1"/>
          </p:cNvSpPr>
          <p:nvPr>
            <p:ph type="dt" sz="half" idx="10"/>
          </p:nvPr>
        </p:nvSpPr>
        <p:spPr/>
        <p:txBody>
          <a:bodyPr/>
          <a:lstStyle/>
          <a:p>
            <a:fld id="{F090955D-1697-4F60-A41D-B31F50392559}" type="datetimeFigureOut">
              <a:rPr lang="en-GB" smtClean="0"/>
              <a:t>15/06/2026</a:t>
            </a:fld>
            <a:endParaRPr lang="en-GB"/>
          </a:p>
        </p:txBody>
      </p:sp>
      <p:sp>
        <p:nvSpPr>
          <p:cNvPr id="5" name="Footer Placeholder 4">
            <a:extLst>
              <a:ext uri="{FF2B5EF4-FFF2-40B4-BE49-F238E27FC236}">
                <a16:creationId xmlns:a16="http://schemas.microsoft.com/office/drawing/2014/main" id="{18CDB684-CF3B-2DC5-7458-9F4B60486C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521EA3-0E2B-23A3-8859-A52C5B2BD298}"/>
              </a:ext>
            </a:extLst>
          </p:cNvPr>
          <p:cNvSpPr>
            <a:spLocks noGrp="1"/>
          </p:cNvSpPr>
          <p:nvPr>
            <p:ph type="sldNum" sz="quarter" idx="12"/>
          </p:nvPr>
        </p:nvSpPr>
        <p:spPr/>
        <p:txBody>
          <a:bodyPr/>
          <a:lstStyle/>
          <a:p>
            <a:fld id="{A6A81048-42AA-40F3-8566-C3EFA919C8EC}" type="slidenum">
              <a:rPr lang="en-GB" smtClean="0"/>
              <a:t>‹#›</a:t>
            </a:fld>
            <a:endParaRPr lang="en-GB"/>
          </a:p>
        </p:txBody>
      </p:sp>
    </p:spTree>
    <p:extLst>
      <p:ext uri="{BB962C8B-B14F-4D97-AF65-F5344CB8AC3E}">
        <p14:creationId xmlns:p14="http://schemas.microsoft.com/office/powerpoint/2010/main" val="2532674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1B816B-09F1-08A7-DC60-99A100A03B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528A1B-E6BC-BEF4-F178-26DB5B2E91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824A9C-E520-FAF4-5A24-D10A70806B99}"/>
              </a:ext>
            </a:extLst>
          </p:cNvPr>
          <p:cNvSpPr>
            <a:spLocks noGrp="1"/>
          </p:cNvSpPr>
          <p:nvPr>
            <p:ph type="dt" sz="half" idx="10"/>
          </p:nvPr>
        </p:nvSpPr>
        <p:spPr/>
        <p:txBody>
          <a:bodyPr/>
          <a:lstStyle/>
          <a:p>
            <a:fld id="{F090955D-1697-4F60-A41D-B31F50392559}" type="datetimeFigureOut">
              <a:rPr lang="en-GB" smtClean="0"/>
              <a:t>15/06/2026</a:t>
            </a:fld>
            <a:endParaRPr lang="en-GB"/>
          </a:p>
        </p:txBody>
      </p:sp>
      <p:sp>
        <p:nvSpPr>
          <p:cNvPr id="5" name="Footer Placeholder 4">
            <a:extLst>
              <a:ext uri="{FF2B5EF4-FFF2-40B4-BE49-F238E27FC236}">
                <a16:creationId xmlns:a16="http://schemas.microsoft.com/office/drawing/2014/main" id="{DA0CAB3D-3082-29EF-E169-51C60DDA9C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D803FD-1574-FA0A-D362-A609D025C163}"/>
              </a:ext>
            </a:extLst>
          </p:cNvPr>
          <p:cNvSpPr>
            <a:spLocks noGrp="1"/>
          </p:cNvSpPr>
          <p:nvPr>
            <p:ph type="sldNum" sz="quarter" idx="12"/>
          </p:nvPr>
        </p:nvSpPr>
        <p:spPr/>
        <p:txBody>
          <a:bodyPr/>
          <a:lstStyle/>
          <a:p>
            <a:fld id="{A6A81048-42AA-40F3-8566-C3EFA919C8EC}" type="slidenum">
              <a:rPr lang="en-GB" smtClean="0"/>
              <a:t>‹#›</a:t>
            </a:fld>
            <a:endParaRPr lang="en-GB"/>
          </a:p>
        </p:txBody>
      </p:sp>
    </p:spTree>
    <p:extLst>
      <p:ext uri="{BB962C8B-B14F-4D97-AF65-F5344CB8AC3E}">
        <p14:creationId xmlns:p14="http://schemas.microsoft.com/office/powerpoint/2010/main" val="3061623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DAAB-1BA3-7E07-55AC-1D2C4F383E4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DA377E-D5CF-11FB-953B-D06848AEB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7F3AB4-0147-10A9-E5D7-023CA37137DB}"/>
              </a:ext>
            </a:extLst>
          </p:cNvPr>
          <p:cNvSpPr>
            <a:spLocks noGrp="1"/>
          </p:cNvSpPr>
          <p:nvPr>
            <p:ph type="dt" sz="half" idx="10"/>
          </p:nvPr>
        </p:nvSpPr>
        <p:spPr/>
        <p:txBody>
          <a:bodyPr/>
          <a:lstStyle/>
          <a:p>
            <a:fld id="{F090955D-1697-4F60-A41D-B31F50392559}" type="datetimeFigureOut">
              <a:rPr lang="en-GB" smtClean="0"/>
              <a:t>15/06/2026</a:t>
            </a:fld>
            <a:endParaRPr lang="en-GB"/>
          </a:p>
        </p:txBody>
      </p:sp>
      <p:sp>
        <p:nvSpPr>
          <p:cNvPr id="5" name="Footer Placeholder 4">
            <a:extLst>
              <a:ext uri="{FF2B5EF4-FFF2-40B4-BE49-F238E27FC236}">
                <a16:creationId xmlns:a16="http://schemas.microsoft.com/office/drawing/2014/main" id="{6241F41C-B820-D0EA-9D3F-11CEEE6DFE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E7B06D-ADCD-22CB-48CB-2705821140EC}"/>
              </a:ext>
            </a:extLst>
          </p:cNvPr>
          <p:cNvSpPr>
            <a:spLocks noGrp="1"/>
          </p:cNvSpPr>
          <p:nvPr>
            <p:ph type="sldNum" sz="quarter" idx="12"/>
          </p:nvPr>
        </p:nvSpPr>
        <p:spPr/>
        <p:txBody>
          <a:bodyPr/>
          <a:lstStyle/>
          <a:p>
            <a:fld id="{A6A81048-42AA-40F3-8566-C3EFA919C8EC}" type="slidenum">
              <a:rPr lang="en-GB" smtClean="0"/>
              <a:t>‹#›</a:t>
            </a:fld>
            <a:endParaRPr lang="en-GB"/>
          </a:p>
        </p:txBody>
      </p:sp>
    </p:spTree>
    <p:extLst>
      <p:ext uri="{BB962C8B-B14F-4D97-AF65-F5344CB8AC3E}">
        <p14:creationId xmlns:p14="http://schemas.microsoft.com/office/powerpoint/2010/main" val="2812212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9E08A-3E49-C6BF-D812-6FEF833A5D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92FC55B-0CEB-1B63-3727-E7A723CD23B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00CCD5-CB9B-787E-75EE-016ED317D73F}"/>
              </a:ext>
            </a:extLst>
          </p:cNvPr>
          <p:cNvSpPr>
            <a:spLocks noGrp="1"/>
          </p:cNvSpPr>
          <p:nvPr>
            <p:ph type="dt" sz="half" idx="10"/>
          </p:nvPr>
        </p:nvSpPr>
        <p:spPr/>
        <p:txBody>
          <a:bodyPr/>
          <a:lstStyle/>
          <a:p>
            <a:fld id="{F090955D-1697-4F60-A41D-B31F50392559}" type="datetimeFigureOut">
              <a:rPr lang="en-GB" smtClean="0"/>
              <a:t>15/06/2026</a:t>
            </a:fld>
            <a:endParaRPr lang="en-GB"/>
          </a:p>
        </p:txBody>
      </p:sp>
      <p:sp>
        <p:nvSpPr>
          <p:cNvPr id="5" name="Footer Placeholder 4">
            <a:extLst>
              <a:ext uri="{FF2B5EF4-FFF2-40B4-BE49-F238E27FC236}">
                <a16:creationId xmlns:a16="http://schemas.microsoft.com/office/drawing/2014/main" id="{588F1161-983A-B92F-D9FD-85DB3C128E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2ECB46-C1E4-3214-A831-2EF19F0FC9ED}"/>
              </a:ext>
            </a:extLst>
          </p:cNvPr>
          <p:cNvSpPr>
            <a:spLocks noGrp="1"/>
          </p:cNvSpPr>
          <p:nvPr>
            <p:ph type="sldNum" sz="quarter" idx="12"/>
          </p:nvPr>
        </p:nvSpPr>
        <p:spPr/>
        <p:txBody>
          <a:bodyPr/>
          <a:lstStyle/>
          <a:p>
            <a:fld id="{A6A81048-42AA-40F3-8566-C3EFA919C8EC}" type="slidenum">
              <a:rPr lang="en-GB" smtClean="0"/>
              <a:t>‹#›</a:t>
            </a:fld>
            <a:endParaRPr lang="en-GB"/>
          </a:p>
        </p:txBody>
      </p:sp>
    </p:spTree>
    <p:extLst>
      <p:ext uri="{BB962C8B-B14F-4D97-AF65-F5344CB8AC3E}">
        <p14:creationId xmlns:p14="http://schemas.microsoft.com/office/powerpoint/2010/main" val="290139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DB444-B2A7-65E1-FE82-8108B1CD4B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A7104E-2A2A-F80B-1173-52AF2FD18D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2809295-EF6D-BFD5-C4CE-9B5884A224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2B45C99-4358-C03D-0F91-19B045BFC560}"/>
              </a:ext>
            </a:extLst>
          </p:cNvPr>
          <p:cNvSpPr>
            <a:spLocks noGrp="1"/>
          </p:cNvSpPr>
          <p:nvPr>
            <p:ph type="dt" sz="half" idx="10"/>
          </p:nvPr>
        </p:nvSpPr>
        <p:spPr/>
        <p:txBody>
          <a:bodyPr/>
          <a:lstStyle/>
          <a:p>
            <a:fld id="{F090955D-1697-4F60-A41D-B31F50392559}" type="datetimeFigureOut">
              <a:rPr lang="en-GB" smtClean="0"/>
              <a:t>15/06/2026</a:t>
            </a:fld>
            <a:endParaRPr lang="en-GB"/>
          </a:p>
        </p:txBody>
      </p:sp>
      <p:sp>
        <p:nvSpPr>
          <p:cNvPr id="6" name="Footer Placeholder 5">
            <a:extLst>
              <a:ext uri="{FF2B5EF4-FFF2-40B4-BE49-F238E27FC236}">
                <a16:creationId xmlns:a16="http://schemas.microsoft.com/office/drawing/2014/main" id="{4DD04147-EE90-C2E2-01E4-9EA90002A0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429C56-D731-50D7-BB25-29DFCEE36365}"/>
              </a:ext>
            </a:extLst>
          </p:cNvPr>
          <p:cNvSpPr>
            <a:spLocks noGrp="1"/>
          </p:cNvSpPr>
          <p:nvPr>
            <p:ph type="sldNum" sz="quarter" idx="12"/>
          </p:nvPr>
        </p:nvSpPr>
        <p:spPr/>
        <p:txBody>
          <a:bodyPr/>
          <a:lstStyle/>
          <a:p>
            <a:fld id="{A6A81048-42AA-40F3-8566-C3EFA919C8EC}" type="slidenum">
              <a:rPr lang="en-GB" smtClean="0"/>
              <a:t>‹#›</a:t>
            </a:fld>
            <a:endParaRPr lang="en-GB"/>
          </a:p>
        </p:txBody>
      </p:sp>
    </p:spTree>
    <p:extLst>
      <p:ext uri="{BB962C8B-B14F-4D97-AF65-F5344CB8AC3E}">
        <p14:creationId xmlns:p14="http://schemas.microsoft.com/office/powerpoint/2010/main" val="2869360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6BADF-C815-81B5-22CC-342CE4D15E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879EA59-4DB7-2395-4971-4B19654B84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BE304B-9413-FD6F-4887-1BD8A314BF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EC13CAC-E582-363C-A86F-C16EDD7BC7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404D42-78D4-CD1C-8C3E-F54989321B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B4EA635-4693-F318-749D-D1DE3A37B9CB}"/>
              </a:ext>
            </a:extLst>
          </p:cNvPr>
          <p:cNvSpPr>
            <a:spLocks noGrp="1"/>
          </p:cNvSpPr>
          <p:nvPr>
            <p:ph type="dt" sz="half" idx="10"/>
          </p:nvPr>
        </p:nvSpPr>
        <p:spPr/>
        <p:txBody>
          <a:bodyPr/>
          <a:lstStyle/>
          <a:p>
            <a:fld id="{F090955D-1697-4F60-A41D-B31F50392559}" type="datetimeFigureOut">
              <a:rPr lang="en-GB" smtClean="0"/>
              <a:t>15/06/2026</a:t>
            </a:fld>
            <a:endParaRPr lang="en-GB"/>
          </a:p>
        </p:txBody>
      </p:sp>
      <p:sp>
        <p:nvSpPr>
          <p:cNvPr id="8" name="Footer Placeholder 7">
            <a:extLst>
              <a:ext uri="{FF2B5EF4-FFF2-40B4-BE49-F238E27FC236}">
                <a16:creationId xmlns:a16="http://schemas.microsoft.com/office/drawing/2014/main" id="{69FD901D-5130-B045-8A65-F7066339E4C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587F521-7910-601F-6419-068DA9B446BE}"/>
              </a:ext>
            </a:extLst>
          </p:cNvPr>
          <p:cNvSpPr>
            <a:spLocks noGrp="1"/>
          </p:cNvSpPr>
          <p:nvPr>
            <p:ph type="sldNum" sz="quarter" idx="12"/>
          </p:nvPr>
        </p:nvSpPr>
        <p:spPr/>
        <p:txBody>
          <a:bodyPr/>
          <a:lstStyle/>
          <a:p>
            <a:fld id="{A6A81048-42AA-40F3-8566-C3EFA919C8EC}" type="slidenum">
              <a:rPr lang="en-GB" smtClean="0"/>
              <a:t>‹#›</a:t>
            </a:fld>
            <a:endParaRPr lang="en-GB"/>
          </a:p>
        </p:txBody>
      </p:sp>
    </p:spTree>
    <p:extLst>
      <p:ext uri="{BB962C8B-B14F-4D97-AF65-F5344CB8AC3E}">
        <p14:creationId xmlns:p14="http://schemas.microsoft.com/office/powerpoint/2010/main" val="2787959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BAA04-1932-F72F-8394-835E6A044A7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AE82174-42CF-474A-2098-0B0BF53FF526}"/>
              </a:ext>
            </a:extLst>
          </p:cNvPr>
          <p:cNvSpPr>
            <a:spLocks noGrp="1"/>
          </p:cNvSpPr>
          <p:nvPr>
            <p:ph type="dt" sz="half" idx="10"/>
          </p:nvPr>
        </p:nvSpPr>
        <p:spPr/>
        <p:txBody>
          <a:bodyPr/>
          <a:lstStyle/>
          <a:p>
            <a:fld id="{F090955D-1697-4F60-A41D-B31F50392559}" type="datetimeFigureOut">
              <a:rPr lang="en-GB" smtClean="0"/>
              <a:t>15/06/2026</a:t>
            </a:fld>
            <a:endParaRPr lang="en-GB"/>
          </a:p>
        </p:txBody>
      </p:sp>
      <p:sp>
        <p:nvSpPr>
          <p:cNvPr id="4" name="Footer Placeholder 3">
            <a:extLst>
              <a:ext uri="{FF2B5EF4-FFF2-40B4-BE49-F238E27FC236}">
                <a16:creationId xmlns:a16="http://schemas.microsoft.com/office/drawing/2014/main" id="{11A95124-FF86-0F94-AB06-0E1816D2D24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44498CD-46DE-20E2-2B40-D98B9E748507}"/>
              </a:ext>
            </a:extLst>
          </p:cNvPr>
          <p:cNvSpPr>
            <a:spLocks noGrp="1"/>
          </p:cNvSpPr>
          <p:nvPr>
            <p:ph type="sldNum" sz="quarter" idx="12"/>
          </p:nvPr>
        </p:nvSpPr>
        <p:spPr/>
        <p:txBody>
          <a:bodyPr/>
          <a:lstStyle/>
          <a:p>
            <a:fld id="{A6A81048-42AA-40F3-8566-C3EFA919C8EC}" type="slidenum">
              <a:rPr lang="en-GB" smtClean="0"/>
              <a:t>‹#›</a:t>
            </a:fld>
            <a:endParaRPr lang="en-GB"/>
          </a:p>
        </p:txBody>
      </p:sp>
    </p:spTree>
    <p:extLst>
      <p:ext uri="{BB962C8B-B14F-4D97-AF65-F5344CB8AC3E}">
        <p14:creationId xmlns:p14="http://schemas.microsoft.com/office/powerpoint/2010/main" val="209280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CA6894-4514-00B9-8250-9A5B2663C0EC}"/>
              </a:ext>
            </a:extLst>
          </p:cNvPr>
          <p:cNvSpPr>
            <a:spLocks noGrp="1"/>
          </p:cNvSpPr>
          <p:nvPr>
            <p:ph type="dt" sz="half" idx="10"/>
          </p:nvPr>
        </p:nvSpPr>
        <p:spPr/>
        <p:txBody>
          <a:bodyPr/>
          <a:lstStyle/>
          <a:p>
            <a:fld id="{F090955D-1697-4F60-A41D-B31F50392559}" type="datetimeFigureOut">
              <a:rPr lang="en-GB" smtClean="0"/>
              <a:t>15/06/2026</a:t>
            </a:fld>
            <a:endParaRPr lang="en-GB"/>
          </a:p>
        </p:txBody>
      </p:sp>
      <p:sp>
        <p:nvSpPr>
          <p:cNvPr id="3" name="Footer Placeholder 2">
            <a:extLst>
              <a:ext uri="{FF2B5EF4-FFF2-40B4-BE49-F238E27FC236}">
                <a16:creationId xmlns:a16="http://schemas.microsoft.com/office/drawing/2014/main" id="{E1B0D424-6EA3-534C-B0F1-15560F57899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5E64933-EE83-EAEA-6A35-DF7EDFA1D71C}"/>
              </a:ext>
            </a:extLst>
          </p:cNvPr>
          <p:cNvSpPr>
            <a:spLocks noGrp="1"/>
          </p:cNvSpPr>
          <p:nvPr>
            <p:ph type="sldNum" sz="quarter" idx="12"/>
          </p:nvPr>
        </p:nvSpPr>
        <p:spPr/>
        <p:txBody>
          <a:bodyPr/>
          <a:lstStyle/>
          <a:p>
            <a:fld id="{A6A81048-42AA-40F3-8566-C3EFA919C8EC}" type="slidenum">
              <a:rPr lang="en-GB" smtClean="0"/>
              <a:t>‹#›</a:t>
            </a:fld>
            <a:endParaRPr lang="en-GB"/>
          </a:p>
        </p:txBody>
      </p:sp>
    </p:spTree>
    <p:extLst>
      <p:ext uri="{BB962C8B-B14F-4D97-AF65-F5344CB8AC3E}">
        <p14:creationId xmlns:p14="http://schemas.microsoft.com/office/powerpoint/2010/main" val="3185743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FBFA-F1D4-9A54-7138-C6C752DD72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E05A805-C5EB-8CB5-8962-1E64C5DC3B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AF1B6CF-A149-AEC9-7A25-0CEC961120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7E249-1715-7BBA-5A40-6B05AD895149}"/>
              </a:ext>
            </a:extLst>
          </p:cNvPr>
          <p:cNvSpPr>
            <a:spLocks noGrp="1"/>
          </p:cNvSpPr>
          <p:nvPr>
            <p:ph type="dt" sz="half" idx="10"/>
          </p:nvPr>
        </p:nvSpPr>
        <p:spPr/>
        <p:txBody>
          <a:bodyPr/>
          <a:lstStyle/>
          <a:p>
            <a:fld id="{F090955D-1697-4F60-A41D-B31F50392559}" type="datetimeFigureOut">
              <a:rPr lang="en-GB" smtClean="0"/>
              <a:t>15/06/2026</a:t>
            </a:fld>
            <a:endParaRPr lang="en-GB"/>
          </a:p>
        </p:txBody>
      </p:sp>
      <p:sp>
        <p:nvSpPr>
          <p:cNvPr id="6" name="Footer Placeholder 5">
            <a:extLst>
              <a:ext uri="{FF2B5EF4-FFF2-40B4-BE49-F238E27FC236}">
                <a16:creationId xmlns:a16="http://schemas.microsoft.com/office/drawing/2014/main" id="{9BDD7089-97BA-77C6-A31E-9A9F674F59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20F6C0-D715-B52E-4D1A-C81DFA7806D3}"/>
              </a:ext>
            </a:extLst>
          </p:cNvPr>
          <p:cNvSpPr>
            <a:spLocks noGrp="1"/>
          </p:cNvSpPr>
          <p:nvPr>
            <p:ph type="sldNum" sz="quarter" idx="12"/>
          </p:nvPr>
        </p:nvSpPr>
        <p:spPr/>
        <p:txBody>
          <a:bodyPr/>
          <a:lstStyle/>
          <a:p>
            <a:fld id="{A6A81048-42AA-40F3-8566-C3EFA919C8EC}" type="slidenum">
              <a:rPr lang="en-GB" smtClean="0"/>
              <a:t>‹#›</a:t>
            </a:fld>
            <a:endParaRPr lang="en-GB"/>
          </a:p>
        </p:txBody>
      </p:sp>
    </p:spTree>
    <p:extLst>
      <p:ext uri="{BB962C8B-B14F-4D97-AF65-F5344CB8AC3E}">
        <p14:creationId xmlns:p14="http://schemas.microsoft.com/office/powerpoint/2010/main" val="3876770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C739-3A3F-8AB3-4B63-BD6CA08A52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8787539-DE3C-AC52-DC3B-865290BEB4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42B95E3-8EF1-4DE1-CCAE-EE51D7532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C08337-22FB-503D-2E5A-CB8593EB7B05}"/>
              </a:ext>
            </a:extLst>
          </p:cNvPr>
          <p:cNvSpPr>
            <a:spLocks noGrp="1"/>
          </p:cNvSpPr>
          <p:nvPr>
            <p:ph type="dt" sz="half" idx="10"/>
          </p:nvPr>
        </p:nvSpPr>
        <p:spPr/>
        <p:txBody>
          <a:bodyPr/>
          <a:lstStyle/>
          <a:p>
            <a:fld id="{F090955D-1697-4F60-A41D-B31F50392559}" type="datetimeFigureOut">
              <a:rPr lang="en-GB" smtClean="0"/>
              <a:t>15/06/2026</a:t>
            </a:fld>
            <a:endParaRPr lang="en-GB"/>
          </a:p>
        </p:txBody>
      </p:sp>
      <p:sp>
        <p:nvSpPr>
          <p:cNvPr id="6" name="Footer Placeholder 5">
            <a:extLst>
              <a:ext uri="{FF2B5EF4-FFF2-40B4-BE49-F238E27FC236}">
                <a16:creationId xmlns:a16="http://schemas.microsoft.com/office/drawing/2014/main" id="{2E2ACEDF-7297-35A0-6EEB-5A9AD8CC5F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15007F-EBED-C810-1217-3EBB38BA836F}"/>
              </a:ext>
            </a:extLst>
          </p:cNvPr>
          <p:cNvSpPr>
            <a:spLocks noGrp="1"/>
          </p:cNvSpPr>
          <p:nvPr>
            <p:ph type="sldNum" sz="quarter" idx="12"/>
          </p:nvPr>
        </p:nvSpPr>
        <p:spPr/>
        <p:txBody>
          <a:bodyPr/>
          <a:lstStyle/>
          <a:p>
            <a:fld id="{A6A81048-42AA-40F3-8566-C3EFA919C8EC}" type="slidenum">
              <a:rPr lang="en-GB" smtClean="0"/>
              <a:t>‹#›</a:t>
            </a:fld>
            <a:endParaRPr lang="en-GB"/>
          </a:p>
        </p:txBody>
      </p:sp>
    </p:spTree>
    <p:extLst>
      <p:ext uri="{BB962C8B-B14F-4D97-AF65-F5344CB8AC3E}">
        <p14:creationId xmlns:p14="http://schemas.microsoft.com/office/powerpoint/2010/main" val="3583886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2C1554-6B2F-DCCA-9CDD-1CC20AAE90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9CC6DE-3C74-F627-B2A7-D36BC01F6C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4F17BF-EE62-5B9F-0C4A-241339156F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090955D-1697-4F60-A41D-B31F50392559}" type="datetimeFigureOut">
              <a:rPr lang="en-GB" smtClean="0"/>
              <a:t>15/06/2026</a:t>
            </a:fld>
            <a:endParaRPr lang="en-GB"/>
          </a:p>
        </p:txBody>
      </p:sp>
      <p:sp>
        <p:nvSpPr>
          <p:cNvPr id="5" name="Footer Placeholder 4">
            <a:extLst>
              <a:ext uri="{FF2B5EF4-FFF2-40B4-BE49-F238E27FC236}">
                <a16:creationId xmlns:a16="http://schemas.microsoft.com/office/drawing/2014/main" id="{F82D2444-8F74-FA81-B8E7-C28537E935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E19AE53-12CD-B560-933D-C1FDDC29BB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A81048-42AA-40F3-8566-C3EFA919C8EC}" type="slidenum">
              <a:rPr lang="en-GB" smtClean="0"/>
              <a:t>‹#›</a:t>
            </a:fld>
            <a:endParaRPr lang="en-GB"/>
          </a:p>
        </p:txBody>
      </p:sp>
      <p:sp>
        <p:nvSpPr>
          <p:cNvPr id="8" name="TextBox 7">
            <a:extLst>
              <a:ext uri="{FF2B5EF4-FFF2-40B4-BE49-F238E27FC236}">
                <a16:creationId xmlns:a16="http://schemas.microsoft.com/office/drawing/2014/main" id="{EAE7E49C-2BB3-F360-DC6B-68B2E3A74DFF}"/>
              </a:ext>
            </a:extLst>
          </p:cNvPr>
          <p:cNvSpPr txBox="1"/>
          <p:nvPr userDrawn="1">
            <p:extLst>
              <p:ext uri="{1162E1C5-73C7-4A58-AE30-91384D911F3F}">
                <p184:classification xmlns:p184="http://schemas.microsoft.com/office/powerpoint/2018/4/main" val="hdr"/>
              </p:ext>
            </p:extLst>
          </p:nvPr>
        </p:nvSpPr>
        <p:spPr>
          <a:xfrm>
            <a:off x="63500" y="63500"/>
            <a:ext cx="423863" cy="152400"/>
          </a:xfrm>
          <a:prstGeom prst="rect">
            <a:avLst/>
          </a:prstGeom>
        </p:spPr>
        <p:txBody>
          <a:bodyPr horzOverflow="overflow" lIns="0" tIns="0" rIns="0" bIns="0">
            <a:spAutoFit/>
          </a:bodyPr>
          <a:lstStyle/>
          <a:p>
            <a:pPr algn="l"/>
            <a:r>
              <a:rPr lang="en-GB" sz="1000">
                <a:solidFill>
                  <a:srgbClr val="000000">
                    <a:alpha val="50000"/>
                  </a:srgbClr>
                </a:solidFill>
                <a:latin typeface="Aptos" panose="020B0004020202020204" pitchFamily="34" charset="0"/>
              </a:rPr>
              <a:t>Official</a:t>
            </a:r>
          </a:p>
        </p:txBody>
      </p:sp>
    </p:spTree>
    <p:extLst>
      <p:ext uri="{BB962C8B-B14F-4D97-AF65-F5344CB8AC3E}">
        <p14:creationId xmlns:p14="http://schemas.microsoft.com/office/powerpoint/2010/main" val="1177666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youtube.com/watch?v=VI0jTGG-3sM"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png"/><Relationship Id="rId7" Type="http://schemas.openxmlformats.org/officeDocument/2006/relationships/image" Target="../media/image27.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3.png"/><Relationship Id="rId7"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1.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microsoft.com/office/2018/10/relationships/comments" Target="../comments/modernComment_11A_D118526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jpe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6.png"/><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4.png"/><Relationship Id="rId7" Type="http://schemas.openxmlformats.org/officeDocument/2006/relationships/image" Target="../media/image66.pn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79.jpe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hyperlink" Target="https://www.foodafactoflife.org.uk/search-results?q=fibre" TargetMode="External"/><Relationship Id="rId2" Type="http://schemas.openxmlformats.org/officeDocument/2006/relationships/hyperlink" Target="https://www.foodafactoflife.org.uk/media/2467/blank-eatwell-guide-ws-711c1.pdf" TargetMode="External"/><Relationship Id="rId1" Type="http://schemas.openxmlformats.org/officeDocument/2006/relationships/slideLayout" Target="../slideLayouts/slideLayout7.xml"/><Relationship Id="rId5" Type="http://schemas.openxmlformats.org/officeDocument/2006/relationships/hyperlink" Target="https://www.foodafactoflife.org.uk/media/rhrj4cy0/fibre-february-tg-516ap-v3.pdf" TargetMode="External"/><Relationship Id="rId4" Type="http://schemas.openxmlformats.org/officeDocument/2006/relationships/hyperlink" Target="https://www.gov.uk/government/publications/the-eatwell-guid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microsoft.com/office/2018/10/relationships/comments" Target="../comments/modernComment_103_E8EE2B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hyperlink" Target="https://www.gov.uk/government/statistics/ndns-results-from-years-9-to-11-2016-to-2017-and-2018-to-201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F1928-1E6A-B74A-C8B3-986B41B9B0F7}"/>
              </a:ext>
            </a:extLst>
          </p:cNvPr>
          <p:cNvSpPr txBox="1">
            <a:spLocks/>
          </p:cNvSpPr>
          <p:nvPr/>
        </p:nvSpPr>
        <p:spPr>
          <a:xfrm>
            <a:off x="404191" y="571457"/>
            <a:ext cx="7679635" cy="173943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Georgia" panose="02040502050405020303" pitchFamily="18" charset="0"/>
                <a:ea typeface="+mj-ea"/>
                <a:cs typeface="+mj-cs"/>
              </a:defRPr>
            </a:lvl1pPr>
          </a:lstStyle>
          <a:p>
            <a:r>
              <a:rPr lang="en-US" sz="3600" b="1" dirty="0">
                <a:latin typeface="Georgia"/>
              </a:rPr>
              <a:t>Healthy Eating Assembly </a:t>
            </a:r>
          </a:p>
        </p:txBody>
      </p:sp>
      <p:sp>
        <p:nvSpPr>
          <p:cNvPr id="3" name="Subtitle 2">
            <a:extLst>
              <a:ext uri="{FF2B5EF4-FFF2-40B4-BE49-F238E27FC236}">
                <a16:creationId xmlns:a16="http://schemas.microsoft.com/office/drawing/2014/main" id="{966511D7-521C-BE34-D298-13BFF425238D}"/>
              </a:ext>
            </a:extLst>
          </p:cNvPr>
          <p:cNvSpPr txBox="1">
            <a:spLocks/>
          </p:cNvSpPr>
          <p:nvPr/>
        </p:nvSpPr>
        <p:spPr>
          <a:xfrm>
            <a:off x="426513" y="1782566"/>
            <a:ext cx="10094342" cy="426086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b="1" dirty="0"/>
              <a:t>Disclaimer</a:t>
            </a:r>
            <a:r>
              <a:rPr lang="en-GB" dirty="0"/>
              <a:t>: These slides were originally created by the British Nutrition Foundation (BNF) for Healthy Eating Week 2023. They have since been updated and adapted to help schools raise awareness about fibre intake and to highlight the different sources of dietary fibre.</a:t>
            </a:r>
          </a:p>
          <a:p>
            <a:endParaRPr lang="en-GB" dirty="0"/>
          </a:p>
          <a:p>
            <a:pPr marL="342900" indent="-342900">
              <a:buFont typeface="Arial" panose="020B0604020202020204" pitchFamily="34" charset="0"/>
              <a:buChar char="•"/>
            </a:pPr>
            <a:r>
              <a:rPr lang="en-GB" dirty="0"/>
              <a:t>Use slides 2-16 for 25minute assembly (here is link to the original recording of </a:t>
            </a:r>
            <a:r>
              <a:rPr lang="en-GB"/>
              <a:t>the primary-school </a:t>
            </a:r>
            <a:r>
              <a:rPr lang="en-GB" dirty="0"/>
              <a:t>assembly </a:t>
            </a:r>
            <a:r>
              <a:rPr lang="en-GB"/>
              <a:t>which schools </a:t>
            </a:r>
            <a:r>
              <a:rPr lang="en-GB" dirty="0"/>
              <a:t>may find useful to deliver the assembly </a:t>
            </a:r>
            <a:r>
              <a:rPr lang="en-GB" dirty="0">
                <a:hlinkClick r:id="rId2"/>
              </a:rPr>
              <a:t>https://www.youtube.com/watch?v=VI0jTGG-3sM</a:t>
            </a:r>
            <a:r>
              <a:rPr lang="en-GB" dirty="0"/>
              <a:t>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Use slides 18-22 for 10minute class presentation on snacks</a:t>
            </a:r>
          </a:p>
          <a:p>
            <a:pPr marL="342900" indent="-342900">
              <a:buFont typeface="Arial" panose="020B0604020202020204" pitchFamily="34" charset="0"/>
              <a:buChar char="•"/>
            </a:pPr>
            <a:r>
              <a:rPr lang="en-GB" dirty="0"/>
              <a:t>Use slides 23-25 for 20minute class activity using fibre cards</a:t>
            </a:r>
          </a:p>
        </p:txBody>
      </p:sp>
      <p:sp>
        <p:nvSpPr>
          <p:cNvPr id="4" name="TextBox 3">
            <a:extLst>
              <a:ext uri="{FF2B5EF4-FFF2-40B4-BE49-F238E27FC236}">
                <a16:creationId xmlns:a16="http://schemas.microsoft.com/office/drawing/2014/main" id="{C1D1D5AD-FCE1-E042-0375-478D38CA016F}"/>
              </a:ext>
            </a:extLst>
          </p:cNvPr>
          <p:cNvSpPr txBox="1"/>
          <p:nvPr/>
        </p:nvSpPr>
        <p:spPr>
          <a:xfrm>
            <a:off x="248478" y="6519757"/>
            <a:ext cx="11241157" cy="246221"/>
          </a:xfrm>
          <a:prstGeom prst="rect">
            <a:avLst/>
          </a:prstGeom>
          <a:noFill/>
        </p:spPr>
        <p:txBody>
          <a:bodyPr wrap="square" rtlCol="0">
            <a:spAutoFit/>
          </a:bodyPr>
          <a:lstStyle/>
          <a:p>
            <a:pPr algn="l"/>
            <a:r>
              <a:rPr lang="en-GB" sz="1000" dirty="0"/>
              <a:t>Considerations: The  slides were prepared by British Nutrition Foundation and were modified to suit delivery of Healthy Eating assembly and workshop for Richmond and Wandsworth schools</a:t>
            </a:r>
          </a:p>
        </p:txBody>
      </p:sp>
      <p:sp>
        <p:nvSpPr>
          <p:cNvPr id="5" name="AutoShape 2">
            <a:extLst>
              <a:ext uri="{FF2B5EF4-FFF2-40B4-BE49-F238E27FC236}">
                <a16:creationId xmlns:a16="http://schemas.microsoft.com/office/drawing/2014/main" id="{B7D28D80-365A-B080-983E-FBD3B2B1A289}"/>
              </a:ext>
            </a:extLst>
          </p:cNvPr>
          <p:cNvSpPr>
            <a:spLocks noChangeAspect="1" noChangeArrowheads="1"/>
          </p:cNvSpPr>
          <p:nvPr/>
        </p:nvSpPr>
        <p:spPr bwMode="auto">
          <a:xfrm>
            <a:off x="5943600" y="3276600"/>
            <a:ext cx="2140226" cy="2140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874859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DC017-2727-2DE9-E731-0FC60B2515BB}"/>
            </a:ext>
          </a:extLst>
        </p:cNvPr>
        <p:cNvGrpSpPr/>
        <p:nvPr/>
      </p:nvGrpSpPr>
      <p:grpSpPr>
        <a:xfrm>
          <a:off x="0" y="0"/>
          <a:ext cx="0" cy="0"/>
          <a:chOff x="0" y="0"/>
          <a:chExt cx="0" cy="0"/>
        </a:xfrm>
      </p:grpSpPr>
      <p:graphicFrame>
        <p:nvGraphicFramePr>
          <p:cNvPr id="2" name="Table 9">
            <a:extLst>
              <a:ext uri="{FF2B5EF4-FFF2-40B4-BE49-F238E27FC236}">
                <a16:creationId xmlns:a16="http://schemas.microsoft.com/office/drawing/2014/main" id="{6EF9FC42-8E4A-F377-A756-CEC2C51F0C21}"/>
              </a:ext>
            </a:extLst>
          </p:cNvPr>
          <p:cNvGraphicFramePr>
            <a:graphicFrameLocks noGrp="1"/>
          </p:cNvGraphicFramePr>
          <p:nvPr>
            <p:extLst>
              <p:ext uri="{D42A27DB-BD31-4B8C-83A1-F6EECF244321}">
                <p14:modId xmlns:p14="http://schemas.microsoft.com/office/powerpoint/2010/main" val="2626727507"/>
              </p:ext>
            </p:extLst>
          </p:nvPr>
        </p:nvGraphicFramePr>
        <p:xfrm>
          <a:off x="626371" y="3196987"/>
          <a:ext cx="7684494" cy="2977414"/>
        </p:xfrm>
        <a:graphic>
          <a:graphicData uri="http://schemas.openxmlformats.org/drawingml/2006/table">
            <a:tbl>
              <a:tblPr firstRow="1" bandRow="1">
                <a:tableStyleId>{5C22544A-7EE6-4342-B048-85BDC9FD1C3A}</a:tableStyleId>
              </a:tblPr>
              <a:tblGrid>
                <a:gridCol w="1743658">
                  <a:extLst>
                    <a:ext uri="{9D8B030D-6E8A-4147-A177-3AD203B41FA5}">
                      <a16:colId xmlns:a16="http://schemas.microsoft.com/office/drawing/2014/main" val="1999213085"/>
                    </a:ext>
                  </a:extLst>
                </a:gridCol>
                <a:gridCol w="1943497">
                  <a:extLst>
                    <a:ext uri="{9D8B030D-6E8A-4147-A177-3AD203B41FA5}">
                      <a16:colId xmlns:a16="http://schemas.microsoft.com/office/drawing/2014/main" val="2591787690"/>
                    </a:ext>
                  </a:extLst>
                </a:gridCol>
                <a:gridCol w="1967510">
                  <a:extLst>
                    <a:ext uri="{9D8B030D-6E8A-4147-A177-3AD203B41FA5}">
                      <a16:colId xmlns:a16="http://schemas.microsoft.com/office/drawing/2014/main" val="3050130015"/>
                    </a:ext>
                  </a:extLst>
                </a:gridCol>
                <a:gridCol w="2029829">
                  <a:extLst>
                    <a:ext uri="{9D8B030D-6E8A-4147-A177-3AD203B41FA5}">
                      <a16:colId xmlns:a16="http://schemas.microsoft.com/office/drawing/2014/main" val="3748761618"/>
                    </a:ext>
                  </a:extLst>
                </a:gridCol>
              </a:tblGrid>
              <a:tr h="496236">
                <a:tc>
                  <a:txBody>
                    <a:bodyPr/>
                    <a:lstStyle/>
                    <a:p>
                      <a:pPr algn="ctr"/>
                      <a:r>
                        <a:rPr lang="en-GB" sz="2400">
                          <a:solidFill>
                            <a:schemeClr val="bg1"/>
                          </a:solidFill>
                        </a:rPr>
                        <a:t>Fresh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dirty="0">
                          <a:solidFill>
                            <a:schemeClr val="bg1"/>
                          </a:solidFill>
                        </a:rPr>
                        <a:t>Frozen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a:solidFill>
                            <a:schemeClr val="bg1"/>
                          </a:solidFill>
                        </a:rPr>
                        <a:t>Dried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a:solidFill>
                            <a:schemeClr val="bg1"/>
                          </a:solidFill>
                        </a:rPr>
                        <a:t>Canned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466213"/>
                  </a:ext>
                </a:extLst>
              </a:tr>
              <a:tr h="2481178">
                <a:tc>
                  <a:txBody>
                    <a:bodyPr/>
                    <a:lstStyle/>
                    <a:p>
                      <a:endParaRPr lang="en-GB">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tx1"/>
                        </a:solidFill>
                      </a:endParaRPr>
                    </a:p>
                    <a:p>
                      <a:endParaRPr lang="en-GB">
                        <a:solidFill>
                          <a:schemeClr val="tx1"/>
                        </a:solidFill>
                      </a:endParaRPr>
                    </a:p>
                    <a:p>
                      <a:endParaRPr lang="en-GB">
                        <a:solidFill>
                          <a:schemeClr val="tx1"/>
                        </a:solidFill>
                      </a:endParaRPr>
                    </a:p>
                    <a:p>
                      <a:endParaRPr lang="en-GB">
                        <a:solidFill>
                          <a:schemeClr val="tx1"/>
                        </a:solidFill>
                      </a:endParaRPr>
                    </a:p>
                    <a:p>
                      <a:endParaRPr lang="en-GB">
                        <a:solidFill>
                          <a:schemeClr val="tx1"/>
                        </a:solidFill>
                      </a:endParaRPr>
                    </a:p>
                    <a:p>
                      <a:endParaRPr lang="en-GB">
                        <a:solidFill>
                          <a:schemeClr val="tx1"/>
                        </a:solidFill>
                      </a:endParaRPr>
                    </a:p>
                    <a:p>
                      <a:endParaRPr lang="en-GB">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tx1"/>
                        </a:solidFill>
                      </a:endParaRPr>
                    </a:p>
                    <a:p>
                      <a:endParaRPr lang="en-GB">
                        <a:solidFill>
                          <a:schemeClr val="tx1"/>
                        </a:solidFill>
                      </a:endParaRPr>
                    </a:p>
                    <a:p>
                      <a:endParaRPr lang="en-GB">
                        <a:solidFill>
                          <a:schemeClr val="tx1"/>
                        </a:solidFill>
                      </a:endParaRPr>
                    </a:p>
                    <a:p>
                      <a:endParaRPr lang="en-GB">
                        <a:solidFill>
                          <a:schemeClr val="tx1"/>
                        </a:solidFill>
                      </a:endParaRPr>
                    </a:p>
                    <a:p>
                      <a:endParaRPr lang="en-GB">
                        <a:solidFill>
                          <a:schemeClr val="tx1"/>
                        </a:solidFill>
                      </a:endParaRPr>
                    </a:p>
                    <a:p>
                      <a:endParaRPr lang="en-GB">
                        <a:solidFill>
                          <a:schemeClr val="tx1"/>
                        </a:solidFill>
                      </a:endParaRPr>
                    </a:p>
                    <a:p>
                      <a:endParaRPr lang="en-GB">
                        <a:solidFill>
                          <a:schemeClr val="tx1"/>
                        </a:solidFill>
                      </a:endParaRPr>
                    </a:p>
                    <a:p>
                      <a:endParaRPr lang="en-GB">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7075712"/>
                  </a:ext>
                </a:extLst>
              </a:tr>
            </a:tbl>
          </a:graphicData>
        </a:graphic>
      </p:graphicFrame>
      <p:pic>
        <p:nvPicPr>
          <p:cNvPr id="3" name="Picture 2" descr="A picture containing pepper, vegetable, bell peppers and chili peppers, chili&#10;&#10;Description automatically generated">
            <a:extLst>
              <a:ext uri="{FF2B5EF4-FFF2-40B4-BE49-F238E27FC236}">
                <a16:creationId xmlns:a16="http://schemas.microsoft.com/office/drawing/2014/main" id="{5DDD1024-7C47-3AC0-9048-4721E3571590}"/>
              </a:ext>
            </a:extLst>
          </p:cNvPr>
          <p:cNvPicPr>
            <a:picLocks noChangeAspect="1"/>
          </p:cNvPicPr>
          <p:nvPr/>
        </p:nvPicPr>
        <p:blipFill rotWithShape="1">
          <a:blip r:embed="rId2"/>
          <a:srcRect l="7325" t="7222" r="7568"/>
          <a:stretch/>
        </p:blipFill>
        <p:spPr>
          <a:xfrm>
            <a:off x="931679" y="4941590"/>
            <a:ext cx="1098335" cy="1220512"/>
          </a:xfrm>
          <a:prstGeom prst="rect">
            <a:avLst/>
          </a:prstGeom>
        </p:spPr>
      </p:pic>
      <p:sp>
        <p:nvSpPr>
          <p:cNvPr id="5" name="TextBox 4">
            <a:extLst>
              <a:ext uri="{FF2B5EF4-FFF2-40B4-BE49-F238E27FC236}">
                <a16:creationId xmlns:a16="http://schemas.microsoft.com/office/drawing/2014/main" id="{D5BB2200-239C-9710-DF75-35E111B6645C}"/>
              </a:ext>
            </a:extLst>
          </p:cNvPr>
          <p:cNvSpPr txBox="1"/>
          <p:nvPr/>
        </p:nvSpPr>
        <p:spPr>
          <a:xfrm>
            <a:off x="467191" y="1405697"/>
            <a:ext cx="6283760" cy="461665"/>
          </a:xfrm>
          <a:prstGeom prst="rect">
            <a:avLst/>
          </a:prstGeom>
          <a:noFill/>
        </p:spPr>
        <p:txBody>
          <a:bodyPr wrap="square" rtlCol="0">
            <a:spAutoFit/>
          </a:bodyPr>
          <a:lstStyle/>
          <a:p>
            <a:r>
              <a:rPr lang="en-GB" sz="2400" b="1" dirty="0"/>
              <a:t>What counts?</a:t>
            </a:r>
          </a:p>
        </p:txBody>
      </p:sp>
      <p:pic>
        <p:nvPicPr>
          <p:cNvPr id="6" name="Picture 5" descr="A blue circle with a bowl of fruit and text&#10;&#10;Description automatically generated with low confidence">
            <a:extLst>
              <a:ext uri="{FF2B5EF4-FFF2-40B4-BE49-F238E27FC236}">
                <a16:creationId xmlns:a16="http://schemas.microsoft.com/office/drawing/2014/main" id="{20CBED97-53DC-264A-44DB-24DE78192641}"/>
              </a:ext>
            </a:extLst>
          </p:cNvPr>
          <p:cNvPicPr>
            <a:picLocks noChangeAspect="1"/>
          </p:cNvPicPr>
          <p:nvPr/>
        </p:nvPicPr>
        <p:blipFill>
          <a:blip r:embed="rId3"/>
          <a:stretch>
            <a:fillRect/>
          </a:stretch>
        </p:blipFill>
        <p:spPr>
          <a:xfrm>
            <a:off x="10635743" y="118388"/>
            <a:ext cx="1294401" cy="1294401"/>
          </a:xfrm>
          <a:prstGeom prst="rect">
            <a:avLst/>
          </a:prstGeom>
        </p:spPr>
      </p:pic>
      <p:sp>
        <p:nvSpPr>
          <p:cNvPr id="7" name="TextBox 6">
            <a:extLst>
              <a:ext uri="{FF2B5EF4-FFF2-40B4-BE49-F238E27FC236}">
                <a16:creationId xmlns:a16="http://schemas.microsoft.com/office/drawing/2014/main" id="{1C65BBAD-A969-C1E6-DF66-95168B246D95}"/>
              </a:ext>
            </a:extLst>
          </p:cNvPr>
          <p:cNvSpPr txBox="1"/>
          <p:nvPr/>
        </p:nvSpPr>
        <p:spPr>
          <a:xfrm>
            <a:off x="467191" y="1971801"/>
            <a:ext cx="6094476" cy="461665"/>
          </a:xfrm>
          <a:prstGeom prst="rect">
            <a:avLst/>
          </a:prstGeom>
          <a:noFill/>
        </p:spPr>
        <p:txBody>
          <a:bodyPr wrap="square">
            <a:spAutoFit/>
          </a:bodyPr>
          <a:lstStyle/>
          <a:p>
            <a:r>
              <a:rPr lang="en-GB" sz="2400"/>
              <a:t>Fresh, frozen, dried and canned all count.</a:t>
            </a:r>
          </a:p>
        </p:txBody>
      </p:sp>
      <p:sp>
        <p:nvSpPr>
          <p:cNvPr id="8" name="TextBox 7">
            <a:extLst>
              <a:ext uri="{FF2B5EF4-FFF2-40B4-BE49-F238E27FC236}">
                <a16:creationId xmlns:a16="http://schemas.microsoft.com/office/drawing/2014/main" id="{F49DE9DF-9B62-6AA4-093E-7DEE161F5578}"/>
              </a:ext>
            </a:extLst>
          </p:cNvPr>
          <p:cNvSpPr txBox="1"/>
          <p:nvPr/>
        </p:nvSpPr>
        <p:spPr>
          <a:xfrm>
            <a:off x="467191" y="2584394"/>
            <a:ext cx="6703140" cy="461665"/>
          </a:xfrm>
          <a:prstGeom prst="rect">
            <a:avLst/>
          </a:prstGeom>
          <a:noFill/>
        </p:spPr>
        <p:txBody>
          <a:bodyPr wrap="square">
            <a:spAutoFit/>
          </a:bodyPr>
          <a:lstStyle/>
          <a:p>
            <a:r>
              <a:rPr lang="en-GB" sz="2400"/>
              <a:t>Can you think of some examples for each type?</a:t>
            </a:r>
          </a:p>
        </p:txBody>
      </p:sp>
      <p:sp>
        <p:nvSpPr>
          <p:cNvPr id="10" name="Speech Bubble: Rectangle 9">
            <a:extLst>
              <a:ext uri="{FF2B5EF4-FFF2-40B4-BE49-F238E27FC236}">
                <a16:creationId xmlns:a16="http://schemas.microsoft.com/office/drawing/2014/main" id="{05D5F644-EE8C-7BA3-8D6D-0E55875EAAD8}"/>
              </a:ext>
            </a:extLst>
          </p:cNvPr>
          <p:cNvSpPr/>
          <p:nvPr/>
        </p:nvSpPr>
        <p:spPr>
          <a:xfrm>
            <a:off x="7714748" y="1570288"/>
            <a:ext cx="4215396" cy="1475771"/>
          </a:xfrm>
          <a:prstGeom prst="wedgeRectCallout">
            <a:avLst>
              <a:gd name="adj1" fmla="val 32431"/>
              <a:gd name="adj2" fmla="val 43053"/>
            </a:avLst>
          </a:prstGeom>
          <a:solidFill>
            <a:srgbClr val="92D050"/>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Canned and frozen types are handy because they can be ready in the freezer or cupboard at anytime! </a:t>
            </a:r>
          </a:p>
        </p:txBody>
      </p:sp>
      <p:pic>
        <p:nvPicPr>
          <p:cNvPr id="12" name="Picture 11" descr="A close-up of a red and green apple&#10;&#10;Description automatically generated with medium confidence">
            <a:extLst>
              <a:ext uri="{FF2B5EF4-FFF2-40B4-BE49-F238E27FC236}">
                <a16:creationId xmlns:a16="http://schemas.microsoft.com/office/drawing/2014/main" id="{C478CD58-EA08-6FE3-C077-257FF451EDFD}"/>
              </a:ext>
            </a:extLst>
          </p:cNvPr>
          <p:cNvPicPr>
            <a:picLocks noChangeAspect="1"/>
          </p:cNvPicPr>
          <p:nvPr/>
        </p:nvPicPr>
        <p:blipFill rotWithShape="1">
          <a:blip r:embed="rId4"/>
          <a:srcRect l="12639"/>
          <a:stretch/>
        </p:blipFill>
        <p:spPr>
          <a:xfrm>
            <a:off x="999127" y="3883408"/>
            <a:ext cx="1098335" cy="942935"/>
          </a:xfrm>
          <a:prstGeom prst="rect">
            <a:avLst/>
          </a:prstGeom>
        </p:spPr>
      </p:pic>
      <p:pic>
        <p:nvPicPr>
          <p:cNvPr id="13" name="Picture 12" descr="A pile of frozen vegetables&#10;&#10;Description automatically generated">
            <a:extLst>
              <a:ext uri="{FF2B5EF4-FFF2-40B4-BE49-F238E27FC236}">
                <a16:creationId xmlns:a16="http://schemas.microsoft.com/office/drawing/2014/main" id="{895B2A19-A221-9C29-F4F8-961B003EE576}"/>
              </a:ext>
            </a:extLst>
          </p:cNvPr>
          <p:cNvPicPr>
            <a:picLocks noChangeAspect="1"/>
          </p:cNvPicPr>
          <p:nvPr/>
        </p:nvPicPr>
        <p:blipFill rotWithShape="1">
          <a:blip r:embed="rId5"/>
          <a:srcRect l="7968" t="14091" r="6764" b="13392"/>
          <a:stretch/>
        </p:blipFill>
        <p:spPr>
          <a:xfrm>
            <a:off x="2529073" y="3943911"/>
            <a:ext cx="1666999" cy="902855"/>
          </a:xfrm>
          <a:prstGeom prst="rect">
            <a:avLst/>
          </a:prstGeom>
        </p:spPr>
      </p:pic>
      <p:pic>
        <p:nvPicPr>
          <p:cNvPr id="14" name="Picture 13" descr="A pile of frozen berries&#10;&#10;Description automatically generated with medium confidence">
            <a:extLst>
              <a:ext uri="{FF2B5EF4-FFF2-40B4-BE49-F238E27FC236}">
                <a16:creationId xmlns:a16="http://schemas.microsoft.com/office/drawing/2014/main" id="{6A2E782E-F62D-13C8-A114-29B4F73EAFC9}"/>
              </a:ext>
            </a:extLst>
          </p:cNvPr>
          <p:cNvPicPr>
            <a:picLocks noChangeAspect="1"/>
          </p:cNvPicPr>
          <p:nvPr/>
        </p:nvPicPr>
        <p:blipFill rotWithShape="1">
          <a:blip r:embed="rId6"/>
          <a:srcRect b="8704"/>
          <a:stretch/>
        </p:blipFill>
        <p:spPr>
          <a:xfrm>
            <a:off x="2529073" y="5030132"/>
            <a:ext cx="1737028" cy="1051000"/>
          </a:xfrm>
          <a:prstGeom prst="rect">
            <a:avLst/>
          </a:prstGeom>
        </p:spPr>
      </p:pic>
      <p:sp>
        <p:nvSpPr>
          <p:cNvPr id="15" name="Speech Bubble: Rectangle 14">
            <a:extLst>
              <a:ext uri="{FF2B5EF4-FFF2-40B4-BE49-F238E27FC236}">
                <a16:creationId xmlns:a16="http://schemas.microsoft.com/office/drawing/2014/main" id="{1E270A99-64FE-033C-FBEA-7535AA30DF9B}"/>
              </a:ext>
            </a:extLst>
          </p:cNvPr>
          <p:cNvSpPr/>
          <p:nvPr/>
        </p:nvSpPr>
        <p:spPr>
          <a:xfrm>
            <a:off x="9053456" y="3784145"/>
            <a:ext cx="2030274" cy="820743"/>
          </a:xfrm>
          <a:prstGeom prst="wedgeRectCallout">
            <a:avLst>
              <a:gd name="adj1" fmla="val 13924"/>
              <a:gd name="adj2" fmla="val 46851"/>
            </a:avLst>
          </a:prstGeom>
          <a:solidFill>
            <a:srgbClr val="92D050"/>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They can cost less too! </a:t>
            </a:r>
          </a:p>
        </p:txBody>
      </p:sp>
      <p:pic>
        <p:nvPicPr>
          <p:cNvPr id="16" name="Picture 15" descr="A picture containing cup, yellow, container&#10;&#10;Description automatically generated">
            <a:extLst>
              <a:ext uri="{FF2B5EF4-FFF2-40B4-BE49-F238E27FC236}">
                <a16:creationId xmlns:a16="http://schemas.microsoft.com/office/drawing/2014/main" id="{A2463173-E21C-2460-22A9-C23484633A7B}"/>
              </a:ext>
            </a:extLst>
          </p:cNvPr>
          <p:cNvPicPr>
            <a:picLocks noChangeAspect="1"/>
          </p:cNvPicPr>
          <p:nvPr/>
        </p:nvPicPr>
        <p:blipFill rotWithShape="1">
          <a:blip r:embed="rId7"/>
          <a:srcRect l="24194" t="8782" r="15651" b="6687"/>
          <a:stretch/>
        </p:blipFill>
        <p:spPr>
          <a:xfrm>
            <a:off x="7122185" y="4736563"/>
            <a:ext cx="1185127" cy="1425539"/>
          </a:xfrm>
          <a:prstGeom prst="rect">
            <a:avLst/>
          </a:prstGeom>
        </p:spPr>
      </p:pic>
      <p:pic>
        <p:nvPicPr>
          <p:cNvPr id="17" name="Picture 16" descr="A picture containing corn, corn kernels, yellow, food&#10;&#10;Description automatically generated">
            <a:extLst>
              <a:ext uri="{FF2B5EF4-FFF2-40B4-BE49-F238E27FC236}">
                <a16:creationId xmlns:a16="http://schemas.microsoft.com/office/drawing/2014/main" id="{4C8DC84B-342C-83C8-73DE-96AD448A1FD0}"/>
              </a:ext>
            </a:extLst>
          </p:cNvPr>
          <p:cNvPicPr>
            <a:picLocks noChangeAspect="1"/>
          </p:cNvPicPr>
          <p:nvPr/>
        </p:nvPicPr>
        <p:blipFill rotWithShape="1">
          <a:blip r:embed="rId8"/>
          <a:srcRect b="4687"/>
          <a:stretch/>
        </p:blipFill>
        <p:spPr>
          <a:xfrm>
            <a:off x="6498892" y="3776944"/>
            <a:ext cx="920081" cy="1306169"/>
          </a:xfrm>
          <a:prstGeom prst="rect">
            <a:avLst/>
          </a:prstGeom>
        </p:spPr>
      </p:pic>
      <p:pic>
        <p:nvPicPr>
          <p:cNvPr id="18" name="Picture 17" descr="A group of dates on a white background&#10;&#10;Description automatically generated with medium confidence">
            <a:extLst>
              <a:ext uri="{FF2B5EF4-FFF2-40B4-BE49-F238E27FC236}">
                <a16:creationId xmlns:a16="http://schemas.microsoft.com/office/drawing/2014/main" id="{A3B8D7B1-7509-DE68-13E1-24659654D92C}"/>
              </a:ext>
            </a:extLst>
          </p:cNvPr>
          <p:cNvPicPr>
            <a:picLocks noChangeAspect="1"/>
          </p:cNvPicPr>
          <p:nvPr/>
        </p:nvPicPr>
        <p:blipFill>
          <a:blip r:embed="rId9"/>
          <a:stretch>
            <a:fillRect/>
          </a:stretch>
        </p:blipFill>
        <p:spPr>
          <a:xfrm>
            <a:off x="4468618" y="3853758"/>
            <a:ext cx="1666999" cy="1106888"/>
          </a:xfrm>
          <a:prstGeom prst="rect">
            <a:avLst/>
          </a:prstGeom>
        </p:spPr>
      </p:pic>
      <p:pic>
        <p:nvPicPr>
          <p:cNvPr id="19" name="Picture 18" descr="A pile of dried apricots&#10;&#10;Description automatically generated">
            <a:extLst>
              <a:ext uri="{FF2B5EF4-FFF2-40B4-BE49-F238E27FC236}">
                <a16:creationId xmlns:a16="http://schemas.microsoft.com/office/drawing/2014/main" id="{B1379942-7CB5-7D71-5931-B447E6FAA835}"/>
              </a:ext>
            </a:extLst>
          </p:cNvPr>
          <p:cNvPicPr>
            <a:picLocks noChangeAspect="1"/>
          </p:cNvPicPr>
          <p:nvPr/>
        </p:nvPicPr>
        <p:blipFill rotWithShape="1">
          <a:blip r:embed="rId10"/>
          <a:srcRect l="8928" t="12089" r="5712"/>
          <a:stretch/>
        </p:blipFill>
        <p:spPr>
          <a:xfrm>
            <a:off x="4691034" y="5092638"/>
            <a:ext cx="1382925" cy="947820"/>
          </a:xfrm>
          <a:prstGeom prst="rect">
            <a:avLst/>
          </a:prstGeom>
        </p:spPr>
      </p:pic>
      <p:sp>
        <p:nvSpPr>
          <p:cNvPr id="9" name="Title 1">
            <a:extLst>
              <a:ext uri="{FF2B5EF4-FFF2-40B4-BE49-F238E27FC236}">
                <a16:creationId xmlns:a16="http://schemas.microsoft.com/office/drawing/2014/main" id="{0E5DE21F-FFBB-2ED6-0172-794F473A8525}"/>
              </a:ext>
            </a:extLst>
          </p:cNvPr>
          <p:cNvSpPr txBox="1">
            <a:spLocks/>
          </p:cNvSpPr>
          <p:nvPr/>
        </p:nvSpPr>
        <p:spPr>
          <a:xfrm>
            <a:off x="441252" y="278159"/>
            <a:ext cx="7273496" cy="997418"/>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4000" b="1" dirty="0">
                <a:latin typeface="Georgia"/>
              </a:rPr>
              <a:t>Get at least 5 A DAY  </a:t>
            </a:r>
          </a:p>
          <a:p>
            <a:pPr>
              <a:lnSpc>
                <a:spcPct val="120000"/>
              </a:lnSpc>
            </a:pPr>
            <a:r>
              <a:rPr lang="en-GB" sz="2400" b="1" dirty="0">
                <a:latin typeface="Georgia"/>
              </a:rPr>
              <a:t>canned and frozen count too</a:t>
            </a:r>
            <a:endParaRPr lang="en-US" sz="2400" b="1" dirty="0">
              <a:latin typeface="Georgia"/>
            </a:endParaRPr>
          </a:p>
        </p:txBody>
      </p:sp>
    </p:spTree>
    <p:extLst>
      <p:ext uri="{BB962C8B-B14F-4D97-AF65-F5344CB8AC3E}">
        <p14:creationId xmlns:p14="http://schemas.microsoft.com/office/powerpoint/2010/main" val="210008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26934-E119-B311-28F7-271F4B6896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469F00-E17A-C917-630F-F7B162A7EA6E}"/>
              </a:ext>
            </a:extLst>
          </p:cNvPr>
          <p:cNvSpPr txBox="1">
            <a:spLocks/>
          </p:cNvSpPr>
          <p:nvPr/>
        </p:nvSpPr>
        <p:spPr>
          <a:xfrm>
            <a:off x="613844" y="522409"/>
            <a:ext cx="10589793"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latin typeface="Georgia"/>
              </a:rPr>
              <a:t>Vary your protein – be more creative</a:t>
            </a:r>
          </a:p>
        </p:txBody>
      </p:sp>
      <p:sp>
        <p:nvSpPr>
          <p:cNvPr id="3" name="TextBox 2">
            <a:extLst>
              <a:ext uri="{FF2B5EF4-FFF2-40B4-BE49-F238E27FC236}">
                <a16:creationId xmlns:a16="http://schemas.microsoft.com/office/drawing/2014/main" id="{8798D6F3-DA90-3337-53DA-B526430293AE}"/>
              </a:ext>
            </a:extLst>
          </p:cNvPr>
          <p:cNvSpPr txBox="1"/>
          <p:nvPr/>
        </p:nvSpPr>
        <p:spPr>
          <a:xfrm>
            <a:off x="707591" y="1490227"/>
            <a:ext cx="5649059" cy="461665"/>
          </a:xfrm>
          <a:prstGeom prst="rect">
            <a:avLst/>
          </a:prstGeom>
          <a:noFill/>
        </p:spPr>
        <p:txBody>
          <a:bodyPr wrap="square" rtlCol="0">
            <a:spAutoFit/>
          </a:bodyPr>
          <a:lstStyle/>
          <a:p>
            <a:r>
              <a:rPr lang="en-GB" sz="2400" b="1"/>
              <a:t>Why do we need protein foods?</a:t>
            </a:r>
          </a:p>
        </p:txBody>
      </p:sp>
      <p:pic>
        <p:nvPicPr>
          <p:cNvPr id="4" name="Picture 2" descr="C:\Dropbox\Roy\Dropbox\Eatwell guide\Protein.png">
            <a:extLst>
              <a:ext uri="{FF2B5EF4-FFF2-40B4-BE49-F238E27FC236}">
                <a16:creationId xmlns:a16="http://schemas.microsoft.com/office/drawing/2014/main" id="{F0AE3254-BA3B-3ED0-4B6C-85B2A65CDB4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39353" y="2131204"/>
            <a:ext cx="3607165" cy="34964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E06B181-0D1C-D5C9-4D9A-F48BFD8A977C}"/>
              </a:ext>
            </a:extLst>
          </p:cNvPr>
          <p:cNvSpPr txBox="1"/>
          <p:nvPr/>
        </p:nvSpPr>
        <p:spPr>
          <a:xfrm>
            <a:off x="762377" y="5614359"/>
            <a:ext cx="5466973" cy="461665"/>
          </a:xfrm>
          <a:prstGeom prst="rect">
            <a:avLst/>
          </a:prstGeom>
          <a:noFill/>
        </p:spPr>
        <p:txBody>
          <a:bodyPr wrap="square" rtlCol="0">
            <a:spAutoFit/>
          </a:bodyPr>
          <a:lstStyle/>
          <a:p>
            <a:pPr indent="0"/>
            <a:r>
              <a:rPr lang="en-GB" sz="2400"/>
              <a:t>To help muscles and bones grow.</a:t>
            </a:r>
          </a:p>
        </p:txBody>
      </p:sp>
      <p:pic>
        <p:nvPicPr>
          <p:cNvPr id="6" name="Picture 5">
            <a:extLst>
              <a:ext uri="{FF2B5EF4-FFF2-40B4-BE49-F238E27FC236}">
                <a16:creationId xmlns:a16="http://schemas.microsoft.com/office/drawing/2014/main" id="{B32C3F31-6712-74CA-A6B5-8780C8CE51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68020" y="2131204"/>
            <a:ext cx="3174238" cy="3139724"/>
          </a:xfrm>
          <a:prstGeom prst="rect">
            <a:avLst/>
          </a:prstGeom>
        </p:spPr>
      </p:pic>
      <p:sp>
        <p:nvSpPr>
          <p:cNvPr id="7" name="TextBox 6">
            <a:extLst>
              <a:ext uri="{FF2B5EF4-FFF2-40B4-BE49-F238E27FC236}">
                <a16:creationId xmlns:a16="http://schemas.microsoft.com/office/drawing/2014/main" id="{F0CFF4FC-2E4E-3635-E17D-9E2DC661B6FA}"/>
              </a:ext>
            </a:extLst>
          </p:cNvPr>
          <p:cNvSpPr txBox="1"/>
          <p:nvPr/>
        </p:nvSpPr>
        <p:spPr>
          <a:xfrm>
            <a:off x="6413462" y="1515936"/>
            <a:ext cx="5649059" cy="461665"/>
          </a:xfrm>
          <a:prstGeom prst="rect">
            <a:avLst/>
          </a:prstGeom>
          <a:noFill/>
        </p:spPr>
        <p:txBody>
          <a:bodyPr wrap="square" rtlCol="0">
            <a:spAutoFit/>
          </a:bodyPr>
          <a:lstStyle/>
          <a:p>
            <a:r>
              <a:rPr lang="en-GB" sz="2400" b="1"/>
              <a:t>What foods provide protein?</a:t>
            </a:r>
          </a:p>
        </p:txBody>
      </p:sp>
      <p:sp>
        <p:nvSpPr>
          <p:cNvPr id="8" name="TextBox 7">
            <a:extLst>
              <a:ext uri="{FF2B5EF4-FFF2-40B4-BE49-F238E27FC236}">
                <a16:creationId xmlns:a16="http://schemas.microsoft.com/office/drawing/2014/main" id="{95EB2C69-0A95-F64B-0AF9-90097371D546}"/>
              </a:ext>
            </a:extLst>
          </p:cNvPr>
          <p:cNvSpPr txBox="1"/>
          <p:nvPr/>
        </p:nvSpPr>
        <p:spPr>
          <a:xfrm>
            <a:off x="6413462" y="5896287"/>
            <a:ext cx="4481039" cy="461665"/>
          </a:xfrm>
          <a:prstGeom prst="rect">
            <a:avLst/>
          </a:prstGeom>
          <a:noFill/>
        </p:spPr>
        <p:txBody>
          <a:bodyPr wrap="square" rtlCol="0">
            <a:spAutoFit/>
          </a:bodyPr>
          <a:lstStyle/>
          <a:p>
            <a:pPr indent="0"/>
            <a:r>
              <a:rPr lang="en-GB" sz="2400" dirty="0"/>
              <a:t>What foods can you see here?</a:t>
            </a:r>
          </a:p>
        </p:txBody>
      </p:sp>
      <p:pic>
        <p:nvPicPr>
          <p:cNvPr id="9" name="Picture 8" descr="A picture containing chart&#10;&#10;Description automatically generated">
            <a:extLst>
              <a:ext uri="{FF2B5EF4-FFF2-40B4-BE49-F238E27FC236}">
                <a16:creationId xmlns:a16="http://schemas.microsoft.com/office/drawing/2014/main" id="{9266B0D7-FE6D-BF69-B0F5-532931B26B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19127" y="208857"/>
            <a:ext cx="1374924" cy="1372601"/>
          </a:xfrm>
          <a:prstGeom prst="rect">
            <a:avLst/>
          </a:prstGeom>
        </p:spPr>
      </p:pic>
    </p:spTree>
    <p:extLst>
      <p:ext uri="{BB962C8B-B14F-4D97-AF65-F5344CB8AC3E}">
        <p14:creationId xmlns:p14="http://schemas.microsoft.com/office/powerpoint/2010/main" val="385280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BBE62-A834-85BF-7827-5B0C15F971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990A48-76A4-DFF6-B6C6-F3472324D46F}"/>
              </a:ext>
            </a:extLst>
          </p:cNvPr>
          <p:cNvSpPr txBox="1">
            <a:spLocks/>
          </p:cNvSpPr>
          <p:nvPr/>
        </p:nvSpPr>
        <p:spPr>
          <a:xfrm>
            <a:off x="613844" y="522409"/>
            <a:ext cx="10589793"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latin typeface="Georgia"/>
              </a:rPr>
              <a:t>Vary your protein – be more creative</a:t>
            </a:r>
          </a:p>
        </p:txBody>
      </p:sp>
      <p:sp>
        <p:nvSpPr>
          <p:cNvPr id="3" name="TextBox 2">
            <a:extLst>
              <a:ext uri="{FF2B5EF4-FFF2-40B4-BE49-F238E27FC236}">
                <a16:creationId xmlns:a16="http://schemas.microsoft.com/office/drawing/2014/main" id="{61D74F39-3541-EFE0-3F9F-8C9133EDFB58}"/>
              </a:ext>
            </a:extLst>
          </p:cNvPr>
          <p:cNvSpPr txBox="1"/>
          <p:nvPr/>
        </p:nvSpPr>
        <p:spPr>
          <a:xfrm>
            <a:off x="613844" y="1259300"/>
            <a:ext cx="10816156" cy="461665"/>
          </a:xfrm>
          <a:prstGeom prst="rect">
            <a:avLst/>
          </a:prstGeom>
          <a:noFill/>
        </p:spPr>
        <p:txBody>
          <a:bodyPr wrap="square">
            <a:spAutoFit/>
          </a:bodyPr>
          <a:lstStyle/>
          <a:p>
            <a:r>
              <a:rPr lang="en-GB" sz="2400"/>
              <a:t>W</a:t>
            </a:r>
            <a:r>
              <a:rPr lang="en-GB" sz="2400">
                <a:solidFill>
                  <a:schemeClr val="tx1"/>
                </a:solidFill>
              </a:rPr>
              <a:t>e should vary our protein and have protein foods from plants more often. </a:t>
            </a:r>
          </a:p>
        </p:txBody>
      </p:sp>
      <p:pic>
        <p:nvPicPr>
          <p:cNvPr id="4" name="Picture 2" descr="C:\Dropbox\Roy\Dropbox\Eatwell guide\Protein.png">
            <a:extLst>
              <a:ext uri="{FF2B5EF4-FFF2-40B4-BE49-F238E27FC236}">
                <a16:creationId xmlns:a16="http://schemas.microsoft.com/office/drawing/2014/main" id="{B222E5B3-BFB0-664A-7504-333950552B4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1369159">
            <a:off x="443933" y="1993160"/>
            <a:ext cx="2161065" cy="20947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D4DE8C-796E-EF28-699F-B43BAAE9F032}"/>
              </a:ext>
            </a:extLst>
          </p:cNvPr>
          <p:cNvSpPr txBox="1"/>
          <p:nvPr/>
        </p:nvSpPr>
        <p:spPr>
          <a:xfrm>
            <a:off x="3636978" y="2020145"/>
            <a:ext cx="7200899" cy="461665"/>
          </a:xfrm>
          <a:prstGeom prst="rect">
            <a:avLst/>
          </a:prstGeom>
          <a:noFill/>
        </p:spPr>
        <p:txBody>
          <a:bodyPr wrap="square" rtlCol="0">
            <a:spAutoFit/>
          </a:bodyPr>
          <a:lstStyle/>
          <a:p>
            <a:pPr indent="0"/>
            <a:r>
              <a:rPr lang="en-GB" sz="2400" b="1"/>
              <a:t>Can you name these protein foods from plants?</a:t>
            </a:r>
          </a:p>
        </p:txBody>
      </p:sp>
      <p:pic>
        <p:nvPicPr>
          <p:cNvPr id="6" name="Picture 5" descr="A picture containing chart&#10;&#10;Description automatically generated">
            <a:extLst>
              <a:ext uri="{FF2B5EF4-FFF2-40B4-BE49-F238E27FC236}">
                <a16:creationId xmlns:a16="http://schemas.microsoft.com/office/drawing/2014/main" id="{8081C6E7-CC14-401C-FC3D-546B7A7E45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28851" y="180581"/>
            <a:ext cx="1301993" cy="1299794"/>
          </a:xfrm>
          <a:prstGeom prst="rect">
            <a:avLst/>
          </a:prstGeom>
        </p:spPr>
      </p:pic>
      <p:pic>
        <p:nvPicPr>
          <p:cNvPr id="7" name="Picture 6" descr="A picture containing bean, vegetable&#10;&#10;Description automatically generated">
            <a:extLst>
              <a:ext uri="{FF2B5EF4-FFF2-40B4-BE49-F238E27FC236}">
                <a16:creationId xmlns:a16="http://schemas.microsoft.com/office/drawing/2014/main" id="{17EE0606-C1CE-C26A-B54A-4DA1B11FE5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4298" y="2653719"/>
            <a:ext cx="2149489" cy="1433519"/>
          </a:xfrm>
          <a:prstGeom prst="rect">
            <a:avLst/>
          </a:prstGeom>
        </p:spPr>
      </p:pic>
      <p:sp>
        <p:nvSpPr>
          <p:cNvPr id="8" name="TextBox 9">
            <a:extLst>
              <a:ext uri="{FF2B5EF4-FFF2-40B4-BE49-F238E27FC236}">
                <a16:creationId xmlns:a16="http://schemas.microsoft.com/office/drawing/2014/main" id="{FCD8B459-B227-004C-8BBB-F556D177A78A}"/>
              </a:ext>
            </a:extLst>
          </p:cNvPr>
          <p:cNvSpPr txBox="1"/>
          <p:nvPr/>
        </p:nvSpPr>
        <p:spPr>
          <a:xfrm>
            <a:off x="9073758" y="4087238"/>
            <a:ext cx="2819475" cy="400110"/>
          </a:xfrm>
          <a:prstGeom prst="rect">
            <a:avLst/>
          </a:prstGeom>
          <a:noFill/>
        </p:spPr>
        <p:txBody>
          <a:bodyPr wrap="square" rtlCol="0">
            <a:spAutoFit/>
          </a:bodyPr>
          <a:lstStyle/>
          <a:p>
            <a:pPr algn="ctr"/>
            <a:r>
              <a:rPr lang="en-GB" sz="20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Red kidney beans </a:t>
            </a:r>
            <a:endParaRPr lang="en-GB" sz="2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A pile of coffee beans&#10;&#10;Description automatically generated">
            <a:extLst>
              <a:ext uri="{FF2B5EF4-FFF2-40B4-BE49-F238E27FC236}">
                <a16:creationId xmlns:a16="http://schemas.microsoft.com/office/drawing/2014/main" id="{6CF255CA-FAB4-62AD-4B44-A94A80C2343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35118" y="2782892"/>
            <a:ext cx="2702174" cy="1258056"/>
          </a:xfrm>
          <a:prstGeom prst="rect">
            <a:avLst/>
          </a:prstGeom>
        </p:spPr>
      </p:pic>
      <p:sp>
        <p:nvSpPr>
          <p:cNvPr id="10" name="TextBox 29">
            <a:extLst>
              <a:ext uri="{FF2B5EF4-FFF2-40B4-BE49-F238E27FC236}">
                <a16:creationId xmlns:a16="http://schemas.microsoft.com/office/drawing/2014/main" id="{3BACDC67-6F2E-CF48-FF60-48FC5E8DFF54}"/>
              </a:ext>
            </a:extLst>
          </p:cNvPr>
          <p:cNvSpPr txBox="1"/>
          <p:nvPr/>
        </p:nvSpPr>
        <p:spPr>
          <a:xfrm>
            <a:off x="6359980" y="4040948"/>
            <a:ext cx="2293610" cy="338654"/>
          </a:xfrm>
          <a:prstGeom prst="rect">
            <a:avLst/>
          </a:prstGeom>
          <a:noFill/>
        </p:spPr>
        <p:txBody>
          <a:bodyPr wrap="square" rtlCol="0">
            <a:noAutofit/>
          </a:bodyPr>
          <a:lstStyle/>
          <a:p>
            <a:pPr algn="ctr"/>
            <a:r>
              <a:rPr lang="en-GB" sz="20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Black eyed beans</a:t>
            </a:r>
            <a:endParaRPr lang="en-GB" sz="200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descr="A picture containing bean, vegetable&#10;&#10;Description automatically generated">
            <a:extLst>
              <a:ext uri="{FF2B5EF4-FFF2-40B4-BE49-F238E27FC236}">
                <a16:creationId xmlns:a16="http://schemas.microsoft.com/office/drawing/2014/main" id="{E0F6B2EA-6001-186A-FEC3-5933A5F42E8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430050" y="4862831"/>
            <a:ext cx="1817725" cy="1122199"/>
          </a:xfrm>
          <a:prstGeom prst="rect">
            <a:avLst/>
          </a:prstGeom>
        </p:spPr>
      </p:pic>
      <p:sp>
        <p:nvSpPr>
          <p:cNvPr id="12" name="TextBox 41">
            <a:extLst>
              <a:ext uri="{FF2B5EF4-FFF2-40B4-BE49-F238E27FC236}">
                <a16:creationId xmlns:a16="http://schemas.microsoft.com/office/drawing/2014/main" id="{285200C6-6578-4660-0152-FD28A125EFB6}"/>
              </a:ext>
            </a:extLst>
          </p:cNvPr>
          <p:cNvSpPr txBox="1"/>
          <p:nvPr/>
        </p:nvSpPr>
        <p:spPr>
          <a:xfrm>
            <a:off x="8571375" y="6055847"/>
            <a:ext cx="1676400" cy="400110"/>
          </a:xfrm>
          <a:prstGeom prst="rect">
            <a:avLst/>
          </a:prstGeom>
          <a:noFill/>
        </p:spPr>
        <p:txBody>
          <a:bodyPr wrap="square" rtlCol="0">
            <a:spAutoFit/>
          </a:bodyPr>
          <a:lstStyle/>
          <a:p>
            <a:pPr algn="ctr"/>
            <a:r>
              <a:rPr lang="en-GB" sz="20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Pinto beans</a:t>
            </a:r>
            <a:endParaRPr lang="en-GB" sz="20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descr="A picture containing vegetable&#10;&#10;Description automatically generated">
            <a:extLst>
              <a:ext uri="{FF2B5EF4-FFF2-40B4-BE49-F238E27FC236}">
                <a16:creationId xmlns:a16="http://schemas.microsoft.com/office/drawing/2014/main" id="{8B3C4BC9-3043-A924-A0E7-F1562DACAF4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382633" y="2736710"/>
            <a:ext cx="2449389" cy="1254347"/>
          </a:xfrm>
          <a:prstGeom prst="rect">
            <a:avLst/>
          </a:prstGeom>
        </p:spPr>
      </p:pic>
      <p:sp>
        <p:nvSpPr>
          <p:cNvPr id="14" name="TextBox 9">
            <a:extLst>
              <a:ext uri="{FF2B5EF4-FFF2-40B4-BE49-F238E27FC236}">
                <a16:creationId xmlns:a16="http://schemas.microsoft.com/office/drawing/2014/main" id="{4FEBBC7B-34E2-26A3-8F83-1B6FA0AE1CB4}"/>
              </a:ext>
            </a:extLst>
          </p:cNvPr>
          <p:cNvSpPr txBox="1"/>
          <p:nvPr/>
        </p:nvSpPr>
        <p:spPr>
          <a:xfrm>
            <a:off x="3012547" y="3991057"/>
            <a:ext cx="2819475" cy="400110"/>
          </a:xfrm>
          <a:prstGeom prst="rect">
            <a:avLst/>
          </a:prstGeom>
          <a:noFill/>
        </p:spPr>
        <p:txBody>
          <a:bodyPr wrap="square" rtlCol="0">
            <a:spAutoFit/>
          </a:bodyPr>
          <a:lstStyle/>
          <a:p>
            <a:pPr algn="ctr"/>
            <a:r>
              <a:rPr lang="en-GB" sz="20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Red lentils</a:t>
            </a:r>
            <a:endParaRPr lang="en-GB" sz="200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4" descr="A pile of peanuts&#10;&#10;Description automatically generated with low confidence">
            <a:extLst>
              <a:ext uri="{FF2B5EF4-FFF2-40B4-BE49-F238E27FC236}">
                <a16:creationId xmlns:a16="http://schemas.microsoft.com/office/drawing/2014/main" id="{0607C9D2-4F1D-DD3E-A832-15C6D6248D5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965116" y="4853394"/>
            <a:ext cx="1881517" cy="1104598"/>
          </a:xfrm>
          <a:prstGeom prst="rect">
            <a:avLst/>
          </a:prstGeom>
        </p:spPr>
      </p:pic>
      <p:sp>
        <p:nvSpPr>
          <p:cNvPr id="16" name="TextBox 29">
            <a:extLst>
              <a:ext uri="{FF2B5EF4-FFF2-40B4-BE49-F238E27FC236}">
                <a16:creationId xmlns:a16="http://schemas.microsoft.com/office/drawing/2014/main" id="{CF594041-AACB-6377-2484-76E0629F7EB6}"/>
              </a:ext>
            </a:extLst>
          </p:cNvPr>
          <p:cNvSpPr txBox="1"/>
          <p:nvPr/>
        </p:nvSpPr>
        <p:spPr>
          <a:xfrm>
            <a:off x="5611440" y="6055847"/>
            <a:ext cx="2293610" cy="338654"/>
          </a:xfrm>
          <a:prstGeom prst="rect">
            <a:avLst/>
          </a:prstGeom>
          <a:noFill/>
        </p:spPr>
        <p:txBody>
          <a:bodyPr wrap="square" rtlCol="0">
            <a:noAutofit/>
          </a:bodyPr>
          <a:lstStyle/>
          <a:p>
            <a:pPr algn="ctr"/>
            <a:r>
              <a:rPr lang="en-GB" sz="20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Chickpeas</a:t>
            </a:r>
            <a:endParaRPr lang="en-GB" sz="2000">
              <a:effectLst/>
              <a:latin typeface="Arial" panose="020B0604020202020204" pitchFamily="34" charset="0"/>
              <a:ea typeface="Calibri" panose="020F0502020204030204" pitchFamily="34" charset="0"/>
              <a:cs typeface="Arial" panose="020B0604020202020204" pitchFamily="34" charset="0"/>
            </a:endParaRPr>
          </a:p>
        </p:txBody>
      </p:sp>
      <p:sp>
        <p:nvSpPr>
          <p:cNvPr id="18" name="Speech Bubble: Rectangle 17">
            <a:extLst>
              <a:ext uri="{FF2B5EF4-FFF2-40B4-BE49-F238E27FC236}">
                <a16:creationId xmlns:a16="http://schemas.microsoft.com/office/drawing/2014/main" id="{A6D9124B-E457-F351-51A9-791E37E9D1B3}"/>
              </a:ext>
            </a:extLst>
          </p:cNvPr>
          <p:cNvSpPr/>
          <p:nvPr/>
        </p:nvSpPr>
        <p:spPr>
          <a:xfrm>
            <a:off x="491706" y="4909873"/>
            <a:ext cx="2520841" cy="969773"/>
          </a:xfrm>
          <a:prstGeom prst="wedgeRectCallout">
            <a:avLst>
              <a:gd name="adj1" fmla="val 49001"/>
              <a:gd name="adj2" fmla="val -21306"/>
            </a:avLst>
          </a:pr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Which of these have you tried?</a:t>
            </a:r>
          </a:p>
        </p:txBody>
      </p:sp>
    </p:spTree>
    <p:extLst>
      <p:ext uri="{BB962C8B-B14F-4D97-AF65-F5344CB8AC3E}">
        <p14:creationId xmlns:p14="http://schemas.microsoft.com/office/powerpoint/2010/main" val="135179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0" grpId="0"/>
      <p:bldP spid="12" grpId="0"/>
      <p:bldP spid="14" grpId="0"/>
      <p:bldP spid="16"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78358-7EE2-FD4C-2F89-C06194981A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13AA9E-DDF8-92C0-0D80-26F2CDA6BB03}"/>
              </a:ext>
            </a:extLst>
          </p:cNvPr>
          <p:cNvSpPr txBox="1">
            <a:spLocks/>
          </p:cNvSpPr>
          <p:nvPr/>
        </p:nvSpPr>
        <p:spPr>
          <a:xfrm>
            <a:off x="1103918" y="471715"/>
            <a:ext cx="10589793"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latin typeface="Georgia"/>
              </a:rPr>
              <a:t>Stay hydrated – fill up from the tap </a:t>
            </a:r>
          </a:p>
        </p:txBody>
      </p:sp>
      <p:pic>
        <p:nvPicPr>
          <p:cNvPr id="3" name="Picture 2" descr="A picture containing text, sign&#10;&#10;Description automatically generated">
            <a:extLst>
              <a:ext uri="{FF2B5EF4-FFF2-40B4-BE49-F238E27FC236}">
                <a16:creationId xmlns:a16="http://schemas.microsoft.com/office/drawing/2014/main" id="{4DB40F26-DC6F-93E9-5249-7B463A5B11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09913" y="242046"/>
            <a:ext cx="1281044" cy="1278880"/>
          </a:xfrm>
          <a:prstGeom prst="rect">
            <a:avLst/>
          </a:prstGeom>
        </p:spPr>
      </p:pic>
      <p:sp>
        <p:nvSpPr>
          <p:cNvPr id="4" name="TextBox 3">
            <a:extLst>
              <a:ext uri="{FF2B5EF4-FFF2-40B4-BE49-F238E27FC236}">
                <a16:creationId xmlns:a16="http://schemas.microsoft.com/office/drawing/2014/main" id="{2A986F30-A636-D746-1C3E-D54F255751B3}"/>
              </a:ext>
            </a:extLst>
          </p:cNvPr>
          <p:cNvSpPr txBox="1"/>
          <p:nvPr/>
        </p:nvSpPr>
        <p:spPr>
          <a:xfrm>
            <a:off x="783792" y="1609761"/>
            <a:ext cx="4750234" cy="830997"/>
          </a:xfrm>
          <a:prstGeom prst="rect">
            <a:avLst/>
          </a:prstGeom>
          <a:noFill/>
        </p:spPr>
        <p:txBody>
          <a:bodyPr wrap="square" rtlCol="0">
            <a:spAutoFit/>
          </a:bodyPr>
          <a:lstStyle/>
          <a:p>
            <a:r>
              <a:rPr lang="en-GB" sz="2400" b="1"/>
              <a:t>How much do we need to drink each day? </a:t>
            </a:r>
          </a:p>
        </p:txBody>
      </p:sp>
      <p:sp>
        <p:nvSpPr>
          <p:cNvPr id="5" name="TextBox 4">
            <a:extLst>
              <a:ext uri="{FF2B5EF4-FFF2-40B4-BE49-F238E27FC236}">
                <a16:creationId xmlns:a16="http://schemas.microsoft.com/office/drawing/2014/main" id="{A63269A8-19CB-44B5-3523-D78FCBB2453F}"/>
              </a:ext>
            </a:extLst>
          </p:cNvPr>
          <p:cNvSpPr txBox="1"/>
          <p:nvPr/>
        </p:nvSpPr>
        <p:spPr>
          <a:xfrm>
            <a:off x="5857875" y="1638388"/>
            <a:ext cx="5657850" cy="461665"/>
          </a:xfrm>
          <a:prstGeom prst="rect">
            <a:avLst/>
          </a:prstGeom>
          <a:noFill/>
        </p:spPr>
        <p:txBody>
          <a:bodyPr wrap="square" rtlCol="0">
            <a:spAutoFit/>
          </a:bodyPr>
          <a:lstStyle/>
          <a:p>
            <a:r>
              <a:rPr lang="en-GB" sz="2400" b="1"/>
              <a:t>What are healthier drink choices?</a:t>
            </a:r>
          </a:p>
        </p:txBody>
      </p:sp>
      <p:sp>
        <p:nvSpPr>
          <p:cNvPr id="6" name="TextBox 5">
            <a:extLst>
              <a:ext uri="{FF2B5EF4-FFF2-40B4-BE49-F238E27FC236}">
                <a16:creationId xmlns:a16="http://schemas.microsoft.com/office/drawing/2014/main" id="{9F4B7548-1E0D-1CEB-D7D8-79E023E56250}"/>
              </a:ext>
            </a:extLst>
          </p:cNvPr>
          <p:cNvSpPr txBox="1"/>
          <p:nvPr/>
        </p:nvSpPr>
        <p:spPr>
          <a:xfrm>
            <a:off x="888566" y="5555776"/>
            <a:ext cx="4073959" cy="461665"/>
          </a:xfrm>
          <a:prstGeom prst="rect">
            <a:avLst/>
          </a:prstGeom>
          <a:noFill/>
        </p:spPr>
        <p:txBody>
          <a:bodyPr wrap="square" rtlCol="0">
            <a:spAutoFit/>
          </a:bodyPr>
          <a:lstStyle/>
          <a:p>
            <a:r>
              <a:rPr lang="en-GB" sz="2400"/>
              <a:t>About 6-8 drinks a day.</a:t>
            </a:r>
            <a:endParaRPr lang="en-GB" sz="2400" b="1"/>
          </a:p>
        </p:txBody>
      </p:sp>
      <p:pic>
        <p:nvPicPr>
          <p:cNvPr id="7" name="Picture 6">
            <a:extLst>
              <a:ext uri="{FF2B5EF4-FFF2-40B4-BE49-F238E27FC236}">
                <a16:creationId xmlns:a16="http://schemas.microsoft.com/office/drawing/2014/main" id="{D50F54B4-18A3-C1AE-EAAD-0E341E565A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3792" y="2641868"/>
            <a:ext cx="3352800" cy="2539695"/>
          </a:xfrm>
          <a:prstGeom prst="rect">
            <a:avLst/>
          </a:prstGeom>
        </p:spPr>
      </p:pic>
      <p:pic>
        <p:nvPicPr>
          <p:cNvPr id="8" name="Picture 7" descr="A glass of milk&#10;&#10;Description automatically generated with medium confidence">
            <a:extLst>
              <a:ext uri="{FF2B5EF4-FFF2-40B4-BE49-F238E27FC236}">
                <a16:creationId xmlns:a16="http://schemas.microsoft.com/office/drawing/2014/main" id="{7754687C-0B54-C468-2EB2-0603565D51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28926" y="2217515"/>
            <a:ext cx="818359" cy="1393358"/>
          </a:xfrm>
          <a:prstGeom prst="rect">
            <a:avLst/>
          </a:prstGeom>
        </p:spPr>
      </p:pic>
      <p:pic>
        <p:nvPicPr>
          <p:cNvPr id="9" name="Picture 8" descr="Shape&#10;&#10;Description automatically generated">
            <a:extLst>
              <a:ext uri="{FF2B5EF4-FFF2-40B4-BE49-F238E27FC236}">
                <a16:creationId xmlns:a16="http://schemas.microsoft.com/office/drawing/2014/main" id="{FB32A7E5-16AB-8FBA-1971-60A77E7490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47488" y="4317894"/>
            <a:ext cx="739312" cy="1727337"/>
          </a:xfrm>
          <a:prstGeom prst="rect">
            <a:avLst/>
          </a:prstGeom>
        </p:spPr>
      </p:pic>
      <p:sp>
        <p:nvSpPr>
          <p:cNvPr id="10" name="TextBox 9">
            <a:extLst>
              <a:ext uri="{FF2B5EF4-FFF2-40B4-BE49-F238E27FC236}">
                <a16:creationId xmlns:a16="http://schemas.microsoft.com/office/drawing/2014/main" id="{75B7573F-A1DD-0EE7-0EDD-127E56E8300E}"/>
              </a:ext>
            </a:extLst>
          </p:cNvPr>
          <p:cNvSpPr txBox="1"/>
          <p:nvPr/>
        </p:nvSpPr>
        <p:spPr>
          <a:xfrm>
            <a:off x="5857875" y="3796522"/>
            <a:ext cx="5378884" cy="461665"/>
          </a:xfrm>
          <a:prstGeom prst="rect">
            <a:avLst/>
          </a:prstGeom>
          <a:noFill/>
        </p:spPr>
        <p:txBody>
          <a:bodyPr wrap="square" rtlCol="0">
            <a:spAutoFit/>
          </a:bodyPr>
          <a:lstStyle/>
          <a:p>
            <a:r>
              <a:rPr lang="en-GB" sz="2400"/>
              <a:t>Use reusable drink containers, like...</a:t>
            </a:r>
            <a:endParaRPr lang="en-GB" sz="2400" b="1"/>
          </a:p>
        </p:txBody>
      </p:sp>
      <p:pic>
        <p:nvPicPr>
          <p:cNvPr id="11" name="Picture 10" descr="A blue and white coffee mug&#10;&#10;Description automatically generated with medium confidence">
            <a:extLst>
              <a:ext uri="{FF2B5EF4-FFF2-40B4-BE49-F238E27FC236}">
                <a16:creationId xmlns:a16="http://schemas.microsoft.com/office/drawing/2014/main" id="{E838AF6F-69EB-6E3E-9AF9-DD3CA59E533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98815" y="4800221"/>
            <a:ext cx="1178279" cy="1245010"/>
          </a:xfrm>
          <a:prstGeom prst="rect">
            <a:avLst/>
          </a:prstGeom>
        </p:spPr>
      </p:pic>
      <p:sp>
        <p:nvSpPr>
          <p:cNvPr id="12" name="TextBox 11">
            <a:extLst>
              <a:ext uri="{FF2B5EF4-FFF2-40B4-BE49-F238E27FC236}">
                <a16:creationId xmlns:a16="http://schemas.microsoft.com/office/drawing/2014/main" id="{A120F8EC-AE63-D30F-E42B-9FEBBAFBCC7A}"/>
              </a:ext>
            </a:extLst>
          </p:cNvPr>
          <p:cNvSpPr txBox="1"/>
          <p:nvPr/>
        </p:nvSpPr>
        <p:spPr>
          <a:xfrm>
            <a:off x="5857875" y="6233498"/>
            <a:ext cx="4750234" cy="461665"/>
          </a:xfrm>
          <a:prstGeom prst="rect">
            <a:avLst/>
          </a:prstGeom>
          <a:noFill/>
        </p:spPr>
        <p:txBody>
          <a:bodyPr wrap="square" rtlCol="0">
            <a:spAutoFit/>
          </a:bodyPr>
          <a:lstStyle/>
          <a:p>
            <a:r>
              <a:rPr lang="en-GB" sz="2400"/>
              <a:t>or recyclable drink containers! </a:t>
            </a:r>
            <a:endParaRPr lang="en-GB" sz="2400" b="1"/>
          </a:p>
        </p:txBody>
      </p:sp>
      <p:pic>
        <p:nvPicPr>
          <p:cNvPr id="13" name="Picture 12" descr="A picture containing bottle&#10;&#10;Description automatically generated">
            <a:extLst>
              <a:ext uri="{FF2B5EF4-FFF2-40B4-BE49-F238E27FC236}">
                <a16:creationId xmlns:a16="http://schemas.microsoft.com/office/drawing/2014/main" id="{877A26A7-9F3F-9AFC-DB4C-9F4E084C084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837984" y="4353540"/>
            <a:ext cx="1273004" cy="1701758"/>
          </a:xfrm>
          <a:prstGeom prst="rect">
            <a:avLst/>
          </a:prstGeom>
        </p:spPr>
      </p:pic>
      <p:pic>
        <p:nvPicPr>
          <p:cNvPr id="14" name="Picture 13" descr="A glass of milk&#10;&#10;Description automatically generated with medium confidence">
            <a:extLst>
              <a:ext uri="{FF2B5EF4-FFF2-40B4-BE49-F238E27FC236}">
                <a16:creationId xmlns:a16="http://schemas.microsoft.com/office/drawing/2014/main" id="{2CEB44B6-4896-02F6-BD9D-94BAEFB7454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367223" y="2440758"/>
            <a:ext cx="1160530" cy="1303580"/>
          </a:xfrm>
          <a:prstGeom prst="rect">
            <a:avLst/>
          </a:prstGeom>
        </p:spPr>
      </p:pic>
      <p:pic>
        <p:nvPicPr>
          <p:cNvPr id="15" name="Picture 14" descr="Shape&#10;&#10;Description automatically generated">
            <a:extLst>
              <a:ext uri="{FF2B5EF4-FFF2-40B4-BE49-F238E27FC236}">
                <a16:creationId xmlns:a16="http://schemas.microsoft.com/office/drawing/2014/main" id="{7C97E673-985C-FC56-5889-5328D3211C5E}"/>
              </a:ext>
            </a:extLst>
          </p:cNvPr>
          <p:cNvPicPr>
            <a:picLocks noChangeAspect="1"/>
          </p:cNvPicPr>
          <p:nvPr/>
        </p:nvPicPr>
        <p:blipFill rotWithShape="1">
          <a:blip r:embed="rId9"/>
          <a:srcRect l="12942" t="14994" r="8050" b="11747"/>
          <a:stretch/>
        </p:blipFill>
        <p:spPr>
          <a:xfrm>
            <a:off x="5113709" y="6003589"/>
            <a:ext cx="745948" cy="691661"/>
          </a:xfrm>
          <a:prstGeom prst="rect">
            <a:avLst/>
          </a:prstGeom>
        </p:spPr>
      </p:pic>
    </p:spTree>
    <p:extLst>
      <p:ext uri="{BB962C8B-B14F-4D97-AF65-F5344CB8AC3E}">
        <p14:creationId xmlns:p14="http://schemas.microsoft.com/office/powerpoint/2010/main" val="273721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F2B1E-B32B-467D-AD3D-68109AF07CE5}"/>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8627E8EE-5579-A457-55FB-7F1550132E44}"/>
              </a:ext>
            </a:extLst>
          </p:cNvPr>
          <p:cNvSpPr txBox="1">
            <a:spLocks/>
          </p:cNvSpPr>
          <p:nvPr/>
        </p:nvSpPr>
        <p:spPr>
          <a:xfrm>
            <a:off x="808891" y="703384"/>
            <a:ext cx="10589793"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3100" b="1" dirty="0">
                <a:latin typeface="Georgia"/>
              </a:rPr>
              <a:t>Reduce food waste – be food wise</a:t>
            </a:r>
          </a:p>
        </p:txBody>
      </p:sp>
      <p:sp>
        <p:nvSpPr>
          <p:cNvPr id="17" name="TextBox 16">
            <a:extLst>
              <a:ext uri="{FF2B5EF4-FFF2-40B4-BE49-F238E27FC236}">
                <a16:creationId xmlns:a16="http://schemas.microsoft.com/office/drawing/2014/main" id="{135E8119-CA71-57E0-E6CD-678CD7637897}"/>
              </a:ext>
            </a:extLst>
          </p:cNvPr>
          <p:cNvSpPr txBox="1"/>
          <p:nvPr/>
        </p:nvSpPr>
        <p:spPr>
          <a:xfrm>
            <a:off x="783792" y="1609761"/>
            <a:ext cx="4750234" cy="830997"/>
          </a:xfrm>
          <a:prstGeom prst="rect">
            <a:avLst/>
          </a:prstGeom>
          <a:noFill/>
        </p:spPr>
        <p:txBody>
          <a:bodyPr wrap="square" rtlCol="0">
            <a:spAutoFit/>
          </a:bodyPr>
          <a:lstStyle/>
          <a:p>
            <a:r>
              <a:rPr lang="en-GB" sz="2400" b="1"/>
              <a:t>What three foods do you think are wasted the most? </a:t>
            </a:r>
          </a:p>
        </p:txBody>
      </p:sp>
      <p:sp>
        <p:nvSpPr>
          <p:cNvPr id="18" name="TextBox 17">
            <a:extLst>
              <a:ext uri="{FF2B5EF4-FFF2-40B4-BE49-F238E27FC236}">
                <a16:creationId xmlns:a16="http://schemas.microsoft.com/office/drawing/2014/main" id="{2B7C3AAB-DE63-627A-8586-EAB44B512904}"/>
              </a:ext>
            </a:extLst>
          </p:cNvPr>
          <p:cNvSpPr txBox="1"/>
          <p:nvPr/>
        </p:nvSpPr>
        <p:spPr>
          <a:xfrm>
            <a:off x="888566" y="5692951"/>
            <a:ext cx="4073959" cy="461665"/>
          </a:xfrm>
          <a:prstGeom prst="rect">
            <a:avLst/>
          </a:prstGeom>
          <a:noFill/>
        </p:spPr>
        <p:txBody>
          <a:bodyPr wrap="square" rtlCol="0">
            <a:spAutoFit/>
          </a:bodyPr>
          <a:lstStyle/>
          <a:p>
            <a:r>
              <a:rPr lang="en-GB" sz="2400"/>
              <a:t>Potatoes, bread and milk. </a:t>
            </a:r>
            <a:endParaRPr lang="en-GB" sz="2400" b="1"/>
          </a:p>
        </p:txBody>
      </p:sp>
      <p:sp>
        <p:nvSpPr>
          <p:cNvPr id="19" name="TextBox 18">
            <a:extLst>
              <a:ext uri="{FF2B5EF4-FFF2-40B4-BE49-F238E27FC236}">
                <a16:creationId xmlns:a16="http://schemas.microsoft.com/office/drawing/2014/main" id="{C3C59D8B-FA3E-B60D-04FD-3F1F5EA07DE9}"/>
              </a:ext>
            </a:extLst>
          </p:cNvPr>
          <p:cNvSpPr txBox="1"/>
          <p:nvPr/>
        </p:nvSpPr>
        <p:spPr>
          <a:xfrm>
            <a:off x="5974916" y="1600449"/>
            <a:ext cx="5423767" cy="830997"/>
          </a:xfrm>
          <a:prstGeom prst="rect">
            <a:avLst/>
          </a:prstGeom>
          <a:noFill/>
        </p:spPr>
        <p:txBody>
          <a:bodyPr wrap="square" rtlCol="0">
            <a:spAutoFit/>
          </a:bodyPr>
          <a:lstStyle/>
          <a:p>
            <a:r>
              <a:rPr lang="en-GB" sz="2400" b="1"/>
              <a:t>Why is it important to reduce food waste? </a:t>
            </a:r>
          </a:p>
        </p:txBody>
      </p:sp>
      <p:sp>
        <p:nvSpPr>
          <p:cNvPr id="20" name="Text Placeholder 2">
            <a:extLst>
              <a:ext uri="{FF2B5EF4-FFF2-40B4-BE49-F238E27FC236}">
                <a16:creationId xmlns:a16="http://schemas.microsoft.com/office/drawing/2014/main" id="{D4383984-EE7F-E377-432E-71625436A10A}"/>
              </a:ext>
            </a:extLst>
          </p:cNvPr>
          <p:cNvSpPr txBox="1">
            <a:spLocks/>
          </p:cNvSpPr>
          <p:nvPr/>
        </p:nvSpPr>
        <p:spPr>
          <a:xfrm>
            <a:off x="6096000" y="5079848"/>
            <a:ext cx="3218760" cy="592889"/>
          </a:xfrm>
          <a:prstGeom prst="rect">
            <a:avLst/>
          </a:prstGeom>
        </p:spPr>
        <p:txBody>
          <a:bodyPr vert="horz" lIns="91440" tIns="45720" rIns="91440" bIns="45720" rtlCol="0">
            <a:norm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To save money. </a:t>
            </a:r>
            <a:endParaRPr lang="en-US" sz="2400"/>
          </a:p>
        </p:txBody>
      </p:sp>
      <p:pic>
        <p:nvPicPr>
          <p:cNvPr id="21" name="Picture 20" descr="A picture containing food, piece, plate, slice&#10;&#10;Description automatically generated">
            <a:extLst>
              <a:ext uri="{FF2B5EF4-FFF2-40B4-BE49-F238E27FC236}">
                <a16:creationId xmlns:a16="http://schemas.microsoft.com/office/drawing/2014/main" id="{817DE20E-E78C-6426-F467-772853D2D1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4763" y="4356898"/>
            <a:ext cx="1719560" cy="1147725"/>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D692F920-81C1-CC7F-3569-ABB027ED71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55421" y="2580217"/>
            <a:ext cx="1209676" cy="2769239"/>
          </a:xfrm>
          <a:prstGeom prst="rect">
            <a:avLst/>
          </a:prstGeom>
        </p:spPr>
      </p:pic>
      <p:pic>
        <p:nvPicPr>
          <p:cNvPr id="23" name="Picture 22" descr="A group of potatoes&#10;&#10;Description automatically generated">
            <a:extLst>
              <a:ext uri="{FF2B5EF4-FFF2-40B4-BE49-F238E27FC236}">
                <a16:creationId xmlns:a16="http://schemas.microsoft.com/office/drawing/2014/main" id="{F9C6F85F-86F1-3D86-0A4B-34B0669CCC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273" y="2655474"/>
            <a:ext cx="2177499" cy="1434972"/>
          </a:xfrm>
          <a:prstGeom prst="rect">
            <a:avLst/>
          </a:prstGeom>
        </p:spPr>
      </p:pic>
      <p:pic>
        <p:nvPicPr>
          <p:cNvPr id="24" name="Picture 23" descr="A group of coins&#10;&#10;Description automatically generated with medium confidence">
            <a:extLst>
              <a:ext uri="{FF2B5EF4-FFF2-40B4-BE49-F238E27FC236}">
                <a16:creationId xmlns:a16="http://schemas.microsoft.com/office/drawing/2014/main" id="{52C71111-3E12-4517-597C-204A7D72FF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69188" y="5622954"/>
            <a:ext cx="3058194" cy="778792"/>
          </a:xfrm>
          <a:prstGeom prst="rect">
            <a:avLst/>
          </a:prstGeom>
        </p:spPr>
      </p:pic>
      <p:sp>
        <p:nvSpPr>
          <p:cNvPr id="25" name="Speech Bubble: Rectangle 24">
            <a:extLst>
              <a:ext uri="{FF2B5EF4-FFF2-40B4-BE49-F238E27FC236}">
                <a16:creationId xmlns:a16="http://schemas.microsoft.com/office/drawing/2014/main" id="{3C5193BB-7F56-D825-381E-4274E51EECFD}"/>
              </a:ext>
            </a:extLst>
          </p:cNvPr>
          <p:cNvSpPr/>
          <p:nvPr/>
        </p:nvSpPr>
        <p:spPr>
          <a:xfrm>
            <a:off x="7836407" y="3283117"/>
            <a:ext cx="4059313" cy="1566086"/>
          </a:xfrm>
          <a:prstGeom prst="wedgeRectCallout">
            <a:avLst>
              <a:gd name="adj1" fmla="val -45800"/>
              <a:gd name="adj2" fmla="val -18140"/>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a:solidFill>
                  <a:schemeClr val="tx1"/>
                </a:solidFill>
              </a:rPr>
              <a:t>Land, water and energy are used to make our food. When food is wasted, it means these resources are wasted too. </a:t>
            </a:r>
            <a:endParaRPr lang="en-GB" sz="2200" b="1">
              <a:solidFill>
                <a:schemeClr val="tx1"/>
              </a:solidFill>
            </a:endParaRPr>
          </a:p>
        </p:txBody>
      </p:sp>
      <p:sp>
        <p:nvSpPr>
          <p:cNvPr id="26" name="TextBox 25">
            <a:extLst>
              <a:ext uri="{FF2B5EF4-FFF2-40B4-BE49-F238E27FC236}">
                <a16:creationId xmlns:a16="http://schemas.microsoft.com/office/drawing/2014/main" id="{5FF47A65-A40A-B032-BE57-1CF118B9E104}"/>
              </a:ext>
            </a:extLst>
          </p:cNvPr>
          <p:cNvSpPr txBox="1"/>
          <p:nvPr/>
        </p:nvSpPr>
        <p:spPr>
          <a:xfrm>
            <a:off x="6096000" y="2661300"/>
            <a:ext cx="5544312" cy="830997"/>
          </a:xfrm>
          <a:prstGeom prst="rect">
            <a:avLst/>
          </a:prstGeom>
          <a:noFill/>
        </p:spPr>
        <p:txBody>
          <a:bodyPr wrap="square" rtlCol="0">
            <a:spAutoFit/>
          </a:bodyPr>
          <a:lstStyle/>
          <a:p>
            <a:r>
              <a:rPr lang="en-GB" sz="2400"/>
              <a:t>To look after our planet.</a:t>
            </a:r>
          </a:p>
          <a:p>
            <a:endParaRPr lang="en-GB" sz="2400"/>
          </a:p>
        </p:txBody>
      </p:sp>
      <p:pic>
        <p:nvPicPr>
          <p:cNvPr id="27" name="Picture 26" descr="A picture containing text, cartoon, clipart&#10;&#10;Description automatically generated">
            <a:extLst>
              <a:ext uri="{FF2B5EF4-FFF2-40B4-BE49-F238E27FC236}">
                <a16:creationId xmlns:a16="http://schemas.microsoft.com/office/drawing/2014/main" id="{D881AC7C-28AB-3F7B-204C-C0452917A667}"/>
              </a:ext>
            </a:extLst>
          </p:cNvPr>
          <p:cNvPicPr>
            <a:picLocks noChangeAspect="1"/>
          </p:cNvPicPr>
          <p:nvPr/>
        </p:nvPicPr>
        <p:blipFill>
          <a:blip r:embed="rId6"/>
          <a:stretch>
            <a:fillRect/>
          </a:stretch>
        </p:blipFill>
        <p:spPr>
          <a:xfrm>
            <a:off x="10415987" y="275490"/>
            <a:ext cx="1224325" cy="1222257"/>
          </a:xfrm>
          <a:prstGeom prst="rect">
            <a:avLst/>
          </a:prstGeom>
        </p:spPr>
      </p:pic>
    </p:spTree>
    <p:extLst>
      <p:ext uri="{BB962C8B-B14F-4D97-AF65-F5344CB8AC3E}">
        <p14:creationId xmlns:p14="http://schemas.microsoft.com/office/powerpoint/2010/main" val="110217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5"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7CF44-F6AE-84DE-1BE4-0C31503D46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A7C9B2-6816-3446-C03D-5683EBDB1296}"/>
              </a:ext>
            </a:extLst>
          </p:cNvPr>
          <p:cNvSpPr txBox="1">
            <a:spLocks/>
          </p:cNvSpPr>
          <p:nvPr/>
        </p:nvSpPr>
        <p:spPr>
          <a:xfrm>
            <a:off x="1096392" y="451668"/>
            <a:ext cx="10589793"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100" b="1" dirty="0">
                <a:latin typeface="Georgia"/>
              </a:rPr>
              <a:t>A lot goes into producing our food!</a:t>
            </a:r>
          </a:p>
        </p:txBody>
      </p:sp>
      <p:pic>
        <p:nvPicPr>
          <p:cNvPr id="3" name="Picture 2">
            <a:extLst>
              <a:ext uri="{FF2B5EF4-FFF2-40B4-BE49-F238E27FC236}">
                <a16:creationId xmlns:a16="http://schemas.microsoft.com/office/drawing/2014/main" id="{1FC01374-AF39-CCCC-3EB1-22C22CB0F3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4969" y="1508031"/>
            <a:ext cx="2294748" cy="1934415"/>
          </a:xfrm>
          <a:prstGeom prst="rect">
            <a:avLst/>
          </a:prstGeom>
        </p:spPr>
      </p:pic>
      <p:pic>
        <p:nvPicPr>
          <p:cNvPr id="4" name="Picture 3">
            <a:extLst>
              <a:ext uri="{FF2B5EF4-FFF2-40B4-BE49-F238E27FC236}">
                <a16:creationId xmlns:a16="http://schemas.microsoft.com/office/drawing/2014/main" id="{29B9B52F-0EAB-43AC-D026-0A075CEFB1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9347" y="1494585"/>
            <a:ext cx="2294748" cy="1934415"/>
          </a:xfrm>
          <a:prstGeom prst="rect">
            <a:avLst/>
          </a:prstGeom>
        </p:spPr>
      </p:pic>
      <p:pic>
        <p:nvPicPr>
          <p:cNvPr id="5" name="Picture 4">
            <a:extLst>
              <a:ext uri="{FF2B5EF4-FFF2-40B4-BE49-F238E27FC236}">
                <a16:creationId xmlns:a16="http://schemas.microsoft.com/office/drawing/2014/main" id="{7FB2D5A1-4FF3-1E70-DBAD-B114C491B4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9347" y="4033826"/>
            <a:ext cx="2294748" cy="1934415"/>
          </a:xfrm>
          <a:prstGeom prst="rect">
            <a:avLst/>
          </a:prstGeom>
        </p:spPr>
      </p:pic>
      <p:pic>
        <p:nvPicPr>
          <p:cNvPr id="6" name="Picture 5">
            <a:extLst>
              <a:ext uri="{FF2B5EF4-FFF2-40B4-BE49-F238E27FC236}">
                <a16:creationId xmlns:a16="http://schemas.microsoft.com/office/drawing/2014/main" id="{2D615AA4-8139-E7C3-4305-08B3D3E4C3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93900" y="4067723"/>
            <a:ext cx="2381129" cy="2007233"/>
          </a:xfrm>
          <a:prstGeom prst="rect">
            <a:avLst/>
          </a:prstGeom>
        </p:spPr>
      </p:pic>
      <p:pic>
        <p:nvPicPr>
          <p:cNvPr id="7" name="Picture 6">
            <a:extLst>
              <a:ext uri="{FF2B5EF4-FFF2-40B4-BE49-F238E27FC236}">
                <a16:creationId xmlns:a16="http://schemas.microsoft.com/office/drawing/2014/main" id="{F581A6B1-66A2-B778-3454-2058E32430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54969" y="4033826"/>
            <a:ext cx="2294748" cy="1934416"/>
          </a:xfrm>
          <a:prstGeom prst="rect">
            <a:avLst/>
          </a:prstGeom>
        </p:spPr>
      </p:pic>
      <p:sp>
        <p:nvSpPr>
          <p:cNvPr id="8" name="TextBox 7">
            <a:extLst>
              <a:ext uri="{FF2B5EF4-FFF2-40B4-BE49-F238E27FC236}">
                <a16:creationId xmlns:a16="http://schemas.microsoft.com/office/drawing/2014/main" id="{D7C32107-72B2-1B2C-EA86-D15B6D6144A4}"/>
              </a:ext>
            </a:extLst>
          </p:cNvPr>
          <p:cNvSpPr txBox="1"/>
          <p:nvPr/>
        </p:nvSpPr>
        <p:spPr>
          <a:xfrm>
            <a:off x="1096392" y="3455893"/>
            <a:ext cx="2611900" cy="461665"/>
          </a:xfrm>
          <a:prstGeom prst="rect">
            <a:avLst/>
          </a:prstGeom>
          <a:noFill/>
        </p:spPr>
        <p:txBody>
          <a:bodyPr wrap="square" rtlCol="0">
            <a:spAutoFit/>
          </a:bodyPr>
          <a:lstStyle/>
          <a:p>
            <a:pPr algn="ctr"/>
            <a:r>
              <a:rPr lang="en-GB" sz="2400"/>
              <a:t>Land</a:t>
            </a:r>
          </a:p>
        </p:txBody>
      </p:sp>
      <p:sp>
        <p:nvSpPr>
          <p:cNvPr id="9" name="TextBox 8">
            <a:extLst>
              <a:ext uri="{FF2B5EF4-FFF2-40B4-BE49-F238E27FC236}">
                <a16:creationId xmlns:a16="http://schemas.microsoft.com/office/drawing/2014/main" id="{24264A84-72FC-1758-231D-702E77DD40D7}"/>
              </a:ext>
            </a:extLst>
          </p:cNvPr>
          <p:cNvSpPr txBox="1"/>
          <p:nvPr/>
        </p:nvSpPr>
        <p:spPr>
          <a:xfrm>
            <a:off x="1218326" y="5960959"/>
            <a:ext cx="2368032" cy="461665"/>
          </a:xfrm>
          <a:prstGeom prst="rect">
            <a:avLst/>
          </a:prstGeom>
          <a:noFill/>
        </p:spPr>
        <p:txBody>
          <a:bodyPr wrap="square" rtlCol="0">
            <a:spAutoFit/>
          </a:bodyPr>
          <a:lstStyle/>
          <a:p>
            <a:pPr algn="ctr"/>
            <a:r>
              <a:rPr lang="en-GB" sz="2400"/>
              <a:t>Water</a:t>
            </a:r>
          </a:p>
        </p:txBody>
      </p:sp>
      <p:sp>
        <p:nvSpPr>
          <p:cNvPr id="10" name="TextBox 9">
            <a:extLst>
              <a:ext uri="{FF2B5EF4-FFF2-40B4-BE49-F238E27FC236}">
                <a16:creationId xmlns:a16="http://schemas.microsoft.com/office/drawing/2014/main" id="{D3D95138-FCCA-E422-A843-CD6839235C02}"/>
              </a:ext>
            </a:extLst>
          </p:cNvPr>
          <p:cNvSpPr txBox="1"/>
          <p:nvPr/>
        </p:nvSpPr>
        <p:spPr>
          <a:xfrm>
            <a:off x="4806248" y="3442448"/>
            <a:ext cx="2048271" cy="461665"/>
          </a:xfrm>
          <a:prstGeom prst="rect">
            <a:avLst/>
          </a:prstGeom>
          <a:noFill/>
        </p:spPr>
        <p:txBody>
          <a:bodyPr wrap="square" rtlCol="0">
            <a:spAutoFit/>
          </a:bodyPr>
          <a:lstStyle/>
          <a:p>
            <a:pPr algn="l"/>
            <a:r>
              <a:rPr lang="en-GB" sz="2400"/>
              <a:t>Fuel</a:t>
            </a:r>
          </a:p>
        </p:txBody>
      </p:sp>
      <p:sp>
        <p:nvSpPr>
          <p:cNvPr id="11" name="TextBox 10">
            <a:extLst>
              <a:ext uri="{FF2B5EF4-FFF2-40B4-BE49-F238E27FC236}">
                <a16:creationId xmlns:a16="http://schemas.microsoft.com/office/drawing/2014/main" id="{5EE8F9A0-0D34-BCD3-A962-3AEA99B67BCE}"/>
              </a:ext>
            </a:extLst>
          </p:cNvPr>
          <p:cNvSpPr txBox="1"/>
          <p:nvPr/>
        </p:nvSpPr>
        <p:spPr>
          <a:xfrm>
            <a:off x="7191057" y="3465446"/>
            <a:ext cx="3709380" cy="461665"/>
          </a:xfrm>
          <a:prstGeom prst="rect">
            <a:avLst/>
          </a:prstGeom>
          <a:noFill/>
        </p:spPr>
        <p:txBody>
          <a:bodyPr wrap="square" rtlCol="0">
            <a:spAutoFit/>
          </a:bodyPr>
          <a:lstStyle/>
          <a:p>
            <a:pPr algn="ctr"/>
            <a:r>
              <a:rPr lang="en-GB" sz="2400"/>
              <a:t>Transport</a:t>
            </a:r>
          </a:p>
        </p:txBody>
      </p:sp>
      <p:sp>
        <p:nvSpPr>
          <p:cNvPr id="12" name="TextBox 11">
            <a:extLst>
              <a:ext uri="{FF2B5EF4-FFF2-40B4-BE49-F238E27FC236}">
                <a16:creationId xmlns:a16="http://schemas.microsoft.com/office/drawing/2014/main" id="{7ECA082E-0AD4-F44F-D310-7899234FB55A}"/>
              </a:ext>
            </a:extLst>
          </p:cNvPr>
          <p:cNvSpPr txBox="1"/>
          <p:nvPr/>
        </p:nvSpPr>
        <p:spPr>
          <a:xfrm>
            <a:off x="4670808" y="6093846"/>
            <a:ext cx="2294748" cy="461665"/>
          </a:xfrm>
          <a:prstGeom prst="rect">
            <a:avLst/>
          </a:prstGeom>
          <a:noFill/>
        </p:spPr>
        <p:txBody>
          <a:bodyPr wrap="square" rtlCol="0">
            <a:spAutoFit/>
          </a:bodyPr>
          <a:lstStyle/>
          <a:p>
            <a:pPr algn="ctr"/>
            <a:r>
              <a:rPr lang="en-GB" sz="2400"/>
              <a:t>Oven</a:t>
            </a:r>
          </a:p>
        </p:txBody>
      </p:sp>
      <p:sp>
        <p:nvSpPr>
          <p:cNvPr id="13" name="TextBox 12">
            <a:extLst>
              <a:ext uri="{FF2B5EF4-FFF2-40B4-BE49-F238E27FC236}">
                <a16:creationId xmlns:a16="http://schemas.microsoft.com/office/drawing/2014/main" id="{8A78E652-F749-6EA1-8892-E4D5FE55046C}"/>
              </a:ext>
            </a:extLst>
          </p:cNvPr>
          <p:cNvSpPr txBox="1"/>
          <p:nvPr/>
        </p:nvSpPr>
        <p:spPr>
          <a:xfrm>
            <a:off x="8164901" y="6074957"/>
            <a:ext cx="1761692" cy="461665"/>
          </a:xfrm>
          <a:prstGeom prst="rect">
            <a:avLst/>
          </a:prstGeom>
          <a:noFill/>
        </p:spPr>
        <p:txBody>
          <a:bodyPr wrap="square" rtlCol="0">
            <a:spAutoFit/>
          </a:bodyPr>
          <a:lstStyle/>
          <a:p>
            <a:pPr algn="l"/>
            <a:r>
              <a:rPr lang="en-GB" sz="2400"/>
              <a:t>Packaging</a:t>
            </a:r>
          </a:p>
        </p:txBody>
      </p:sp>
      <p:pic>
        <p:nvPicPr>
          <p:cNvPr id="14" name="Picture 13">
            <a:extLst>
              <a:ext uri="{FF2B5EF4-FFF2-40B4-BE49-F238E27FC236}">
                <a16:creationId xmlns:a16="http://schemas.microsoft.com/office/drawing/2014/main" id="{48CD5A0A-98A9-267F-E630-A1A52CABBA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93901" y="1454244"/>
            <a:ext cx="2294751" cy="1961308"/>
          </a:xfrm>
          <a:prstGeom prst="rect">
            <a:avLst/>
          </a:prstGeom>
        </p:spPr>
      </p:pic>
      <p:pic>
        <p:nvPicPr>
          <p:cNvPr id="15" name="Picture 14" descr="Diagram&#10;&#10;Description automatically generated">
            <a:extLst>
              <a:ext uri="{FF2B5EF4-FFF2-40B4-BE49-F238E27FC236}">
                <a16:creationId xmlns:a16="http://schemas.microsoft.com/office/drawing/2014/main" id="{2E49FF17-8D99-1495-7267-67F79D9808F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208144" y="362103"/>
            <a:ext cx="1478041" cy="1436879"/>
          </a:xfrm>
          <a:prstGeom prst="rect">
            <a:avLst/>
          </a:prstGeom>
        </p:spPr>
      </p:pic>
    </p:spTree>
    <p:extLst>
      <p:ext uri="{BB962C8B-B14F-4D97-AF65-F5344CB8AC3E}">
        <p14:creationId xmlns:p14="http://schemas.microsoft.com/office/powerpoint/2010/main" val="198707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69DD9-9AF0-EAE6-0279-A5F43E14E5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64499B-3ACC-2D8C-D057-A212A89F621B}"/>
              </a:ext>
            </a:extLst>
          </p:cNvPr>
          <p:cNvSpPr txBox="1">
            <a:spLocks/>
          </p:cNvSpPr>
          <p:nvPr/>
        </p:nvSpPr>
        <p:spPr>
          <a:xfrm>
            <a:off x="4329915" y="5462407"/>
            <a:ext cx="6594759"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Georgia"/>
              </a:rPr>
              <a:t>Thank you</a:t>
            </a:r>
            <a:endParaRPr lang="en-US" sz="3600" b="1" dirty="0">
              <a:latin typeface="Georgia"/>
            </a:endParaRPr>
          </a:p>
        </p:txBody>
      </p:sp>
      <p:sp>
        <p:nvSpPr>
          <p:cNvPr id="3" name="Text Placeholder 2">
            <a:extLst>
              <a:ext uri="{FF2B5EF4-FFF2-40B4-BE49-F238E27FC236}">
                <a16:creationId xmlns:a16="http://schemas.microsoft.com/office/drawing/2014/main" id="{007F9860-1263-4EF8-34EE-5A7E38039E0B}"/>
              </a:ext>
            </a:extLst>
          </p:cNvPr>
          <p:cNvSpPr txBox="1">
            <a:spLocks/>
          </p:cNvSpPr>
          <p:nvPr/>
        </p:nvSpPr>
        <p:spPr>
          <a:xfrm>
            <a:off x="703747" y="-238373"/>
            <a:ext cx="10613056" cy="389214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tx1"/>
              </a:solidFill>
            </a:endParaRPr>
          </a:p>
        </p:txBody>
      </p:sp>
      <p:grpSp>
        <p:nvGrpSpPr>
          <p:cNvPr id="4" name="Group 3">
            <a:extLst>
              <a:ext uri="{FF2B5EF4-FFF2-40B4-BE49-F238E27FC236}">
                <a16:creationId xmlns:a16="http://schemas.microsoft.com/office/drawing/2014/main" id="{356ABD42-75FC-C429-65E5-79068825CF52}"/>
              </a:ext>
            </a:extLst>
          </p:cNvPr>
          <p:cNvGrpSpPr/>
          <p:nvPr/>
        </p:nvGrpSpPr>
        <p:grpSpPr>
          <a:xfrm>
            <a:off x="605176" y="2261922"/>
            <a:ext cx="10981648" cy="2041658"/>
            <a:chOff x="501488" y="2261922"/>
            <a:chExt cx="10981648" cy="2041658"/>
          </a:xfrm>
        </p:grpSpPr>
        <p:pic>
          <p:nvPicPr>
            <p:cNvPr id="5" name="Picture 4" descr="Chart&#10;&#10;Description automatically generated">
              <a:extLst>
                <a:ext uri="{FF2B5EF4-FFF2-40B4-BE49-F238E27FC236}">
                  <a16:creationId xmlns:a16="http://schemas.microsoft.com/office/drawing/2014/main" id="{7B23EE70-505A-ADBE-DFE4-A063AA3B02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488" y="2261922"/>
              <a:ext cx="2045113" cy="2041658"/>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E1CAD15E-5E7C-8701-68AB-50E9334F48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3025" y="2261922"/>
              <a:ext cx="2045113" cy="2041658"/>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77AC03B4-6410-1906-1AB5-E85B938F24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8027" y="2261922"/>
              <a:ext cx="2045113" cy="2041658"/>
            </a:xfrm>
            <a:prstGeom prst="rect">
              <a:avLst/>
            </a:prstGeom>
          </p:spPr>
        </p:pic>
        <p:pic>
          <p:nvPicPr>
            <p:cNvPr id="8" name="Picture 7" descr="A blue circle with a bowl of fruit and text&#10;&#10;Description automatically generated with low confidence">
              <a:extLst>
                <a:ext uri="{FF2B5EF4-FFF2-40B4-BE49-F238E27FC236}">
                  <a16:creationId xmlns:a16="http://schemas.microsoft.com/office/drawing/2014/main" id="{F32EC1FB-9DFE-3AE8-2A08-5E0F704B1597}"/>
                </a:ext>
              </a:extLst>
            </p:cNvPr>
            <p:cNvPicPr>
              <a:picLocks noChangeAspect="1"/>
            </p:cNvPicPr>
            <p:nvPr/>
          </p:nvPicPr>
          <p:blipFill>
            <a:blip r:embed="rId6"/>
            <a:stretch>
              <a:fillRect/>
            </a:stretch>
          </p:blipFill>
          <p:spPr>
            <a:xfrm>
              <a:off x="2736485" y="2261922"/>
              <a:ext cx="2041658" cy="2041658"/>
            </a:xfrm>
            <a:prstGeom prst="rect">
              <a:avLst/>
            </a:prstGeom>
          </p:spPr>
        </p:pic>
        <p:pic>
          <p:nvPicPr>
            <p:cNvPr id="9" name="Picture 8" descr="A picture containing text, cartoon, clipart&#10;&#10;Description automatically generated">
              <a:extLst>
                <a:ext uri="{FF2B5EF4-FFF2-40B4-BE49-F238E27FC236}">
                  <a16:creationId xmlns:a16="http://schemas.microsoft.com/office/drawing/2014/main" id="{87A49E05-27B9-12E7-5B00-6F495B65E0CD}"/>
                </a:ext>
              </a:extLst>
            </p:cNvPr>
            <p:cNvPicPr>
              <a:picLocks noChangeAspect="1"/>
            </p:cNvPicPr>
            <p:nvPr/>
          </p:nvPicPr>
          <p:blipFill>
            <a:blip r:embed="rId7"/>
            <a:stretch>
              <a:fillRect/>
            </a:stretch>
          </p:blipFill>
          <p:spPr>
            <a:xfrm>
              <a:off x="9438023" y="2261922"/>
              <a:ext cx="2045113" cy="2041658"/>
            </a:xfrm>
            <a:prstGeom prst="rect">
              <a:avLst/>
            </a:prstGeom>
          </p:spPr>
        </p:pic>
      </p:grpSp>
      <p:sp>
        <p:nvSpPr>
          <p:cNvPr id="10" name="Title 1">
            <a:extLst>
              <a:ext uri="{FF2B5EF4-FFF2-40B4-BE49-F238E27FC236}">
                <a16:creationId xmlns:a16="http://schemas.microsoft.com/office/drawing/2014/main" id="{C24810C9-816D-A495-0892-88F5728C85BC}"/>
              </a:ext>
            </a:extLst>
          </p:cNvPr>
          <p:cNvSpPr txBox="1">
            <a:spLocks/>
          </p:cNvSpPr>
          <p:nvPr/>
        </p:nvSpPr>
        <p:spPr>
          <a:xfrm>
            <a:off x="2337056" y="811407"/>
            <a:ext cx="8112370"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Georgia"/>
              </a:rPr>
              <a:t>Our five key message are:</a:t>
            </a:r>
            <a:endParaRPr lang="en-US" sz="3600" b="1" dirty="0">
              <a:latin typeface="Georgia"/>
            </a:endParaRPr>
          </a:p>
        </p:txBody>
      </p:sp>
    </p:spTree>
    <p:extLst>
      <p:ext uri="{BB962C8B-B14F-4D97-AF65-F5344CB8AC3E}">
        <p14:creationId xmlns:p14="http://schemas.microsoft.com/office/powerpoint/2010/main" val="350803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02418-BDF4-77A0-49C7-6B45F739E86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5A705FF-9F72-2F5C-2346-2366C49BA582}"/>
              </a:ext>
            </a:extLst>
          </p:cNvPr>
          <p:cNvSpPr txBox="1">
            <a:spLocks/>
          </p:cNvSpPr>
          <p:nvPr/>
        </p:nvSpPr>
        <p:spPr>
          <a:xfrm>
            <a:off x="352926" y="2420131"/>
            <a:ext cx="5350042" cy="4293490"/>
          </a:xfrm>
          <a:prstGeom prst="rect">
            <a:avLst/>
          </a:prstGeom>
        </p:spPr>
        <p:txBody>
          <a:bodyPr vert="horz" lIns="91440" tIns="45720" rIns="91440" bIns="45720" rtlCol="0" anchor="ctr">
            <a:normAutofit fontScale="92500" lnSpcReduction="10000"/>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GB" sz="1600" b="1" dirty="0">
                <a:solidFill>
                  <a:schemeClr val="tx1"/>
                </a:solidFill>
              </a:rPr>
              <a:t>Aim</a:t>
            </a:r>
            <a:r>
              <a:rPr lang="en-GB" sz="1600" dirty="0">
                <a:solidFill>
                  <a:schemeClr val="tx1"/>
                </a:solidFill>
              </a:rPr>
              <a:t>: To raise awareness among pupils of the importance of selecting healthy snacks, specifically those that contribute to their daily fibre intake and are compliant with school snack guide/food policy.</a:t>
            </a:r>
          </a:p>
          <a:p>
            <a:pPr>
              <a:lnSpc>
                <a:spcPct val="120000"/>
              </a:lnSpc>
            </a:pPr>
            <a:endParaRPr lang="en-GB" sz="1600" dirty="0">
              <a:solidFill>
                <a:schemeClr val="tx1"/>
              </a:solidFill>
            </a:endParaRPr>
          </a:p>
          <a:p>
            <a:pPr>
              <a:lnSpc>
                <a:spcPct val="120000"/>
              </a:lnSpc>
            </a:pPr>
            <a:r>
              <a:rPr lang="en-GB" sz="1600" b="1" dirty="0">
                <a:solidFill>
                  <a:schemeClr val="tx1"/>
                </a:solidFill>
              </a:rPr>
              <a:t>Learning Objectives:</a:t>
            </a:r>
            <a:endParaRPr lang="en-GB" sz="1600" dirty="0">
              <a:solidFill>
                <a:schemeClr val="tx1"/>
              </a:solidFill>
            </a:endParaRPr>
          </a:p>
          <a:p>
            <a:pPr>
              <a:lnSpc>
                <a:spcPct val="120000"/>
              </a:lnSpc>
            </a:pPr>
            <a:r>
              <a:rPr lang="en-GB" sz="1600" dirty="0">
                <a:solidFill>
                  <a:schemeClr val="tx1"/>
                </a:solidFill>
              </a:rPr>
              <a:t>To recognise which snacks are suitable in general, and which are appropriate to bring to school according to the School Food Standards.</a:t>
            </a:r>
          </a:p>
          <a:p>
            <a:pPr>
              <a:lnSpc>
                <a:spcPct val="120000"/>
              </a:lnSpc>
            </a:pPr>
            <a:r>
              <a:rPr lang="en-GB" sz="1600" dirty="0">
                <a:solidFill>
                  <a:schemeClr val="tx1"/>
                </a:solidFill>
              </a:rPr>
              <a:t>To identify the characteristics of a good snack, including high fibre content, affordability, being less processed, offering variety in texture, using less packaging, and being lower in sugar and salt.</a:t>
            </a:r>
          </a:p>
          <a:p>
            <a:pPr>
              <a:lnSpc>
                <a:spcPct val="120000"/>
              </a:lnSpc>
            </a:pPr>
            <a:r>
              <a:rPr lang="en-GB" sz="1600" dirty="0">
                <a:solidFill>
                  <a:schemeClr val="tx1"/>
                </a:solidFill>
              </a:rPr>
              <a:t>To understand how snack choices support both good nutrition and the school’s Food Policy, including mid-morning snack guidelines.</a:t>
            </a:r>
          </a:p>
          <a:p>
            <a:pPr>
              <a:lnSpc>
                <a:spcPct val="120000"/>
              </a:lnSpc>
            </a:pPr>
            <a:endParaRPr lang="en-GB" dirty="0"/>
          </a:p>
        </p:txBody>
      </p:sp>
      <p:sp>
        <p:nvSpPr>
          <p:cNvPr id="3" name="Text Placeholder 2">
            <a:extLst>
              <a:ext uri="{FF2B5EF4-FFF2-40B4-BE49-F238E27FC236}">
                <a16:creationId xmlns:a16="http://schemas.microsoft.com/office/drawing/2014/main" id="{BE8564C6-084A-2C42-3C83-6F403B178311}"/>
              </a:ext>
            </a:extLst>
          </p:cNvPr>
          <p:cNvSpPr txBox="1">
            <a:spLocks/>
          </p:cNvSpPr>
          <p:nvPr/>
        </p:nvSpPr>
        <p:spPr>
          <a:xfrm>
            <a:off x="690898" y="1728470"/>
            <a:ext cx="5205046" cy="3756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cs typeface="Arial" panose="020B0604020202020204" pitchFamily="34" charset="0"/>
              </a:rPr>
              <a:t>10-Minute Snack Presentation</a:t>
            </a:r>
          </a:p>
        </p:txBody>
      </p:sp>
      <p:sp>
        <p:nvSpPr>
          <p:cNvPr id="4" name="Text Placeholder 3">
            <a:extLst>
              <a:ext uri="{FF2B5EF4-FFF2-40B4-BE49-F238E27FC236}">
                <a16:creationId xmlns:a16="http://schemas.microsoft.com/office/drawing/2014/main" id="{D42E0ECB-0FA3-EE13-D5B7-B507482D6955}"/>
              </a:ext>
            </a:extLst>
          </p:cNvPr>
          <p:cNvSpPr txBox="1">
            <a:spLocks/>
          </p:cNvSpPr>
          <p:nvPr/>
        </p:nvSpPr>
        <p:spPr>
          <a:xfrm>
            <a:off x="6229350" y="2350798"/>
            <a:ext cx="5609724" cy="4362823"/>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b="1" dirty="0"/>
              <a:t>Aim</a:t>
            </a:r>
            <a:r>
              <a:rPr lang="en-GB" dirty="0"/>
              <a:t>: To engage children in hands-on activities to deepen their understanding of fibre content in everyday foods, and to develop skills for making healthier snack choices through interactive group tasks.</a:t>
            </a:r>
          </a:p>
          <a:p>
            <a:pPr marL="0" indent="0">
              <a:lnSpc>
                <a:spcPct val="120000"/>
              </a:lnSpc>
              <a:buFont typeface="Arial" panose="020B0604020202020204" pitchFamily="34" charset="0"/>
              <a:buNone/>
            </a:pPr>
            <a:r>
              <a:rPr lang="en-GB" b="1" dirty="0"/>
              <a:t>Learning Objectives</a:t>
            </a:r>
            <a:r>
              <a:rPr lang="en-GB" dirty="0"/>
              <a:t>:</a:t>
            </a:r>
          </a:p>
          <a:p>
            <a:pPr>
              <a:lnSpc>
                <a:spcPct val="120000"/>
              </a:lnSpc>
            </a:pPr>
            <a:r>
              <a:rPr lang="en-GB" dirty="0"/>
              <a:t>To use fibre cards to identify and categorise foods according to the relevant food groups on the Eatwell Guide.</a:t>
            </a:r>
          </a:p>
          <a:p>
            <a:pPr>
              <a:lnSpc>
                <a:spcPct val="120000"/>
              </a:lnSpc>
            </a:pPr>
            <a:r>
              <a:rPr lang="en-GB" dirty="0"/>
              <a:t>To compare fibre content in fresh versus dried foods and understand the importance of hydration in a high-fibre diet.</a:t>
            </a:r>
          </a:p>
          <a:p>
            <a:pPr>
              <a:lnSpc>
                <a:spcPct val="120000"/>
              </a:lnSpc>
            </a:pPr>
            <a:r>
              <a:rPr lang="en-GB" dirty="0"/>
              <a:t>To order foods by their fibre content using mathematical reasoning (comparing decimals), encouraging cross-curricular links with maths.</a:t>
            </a:r>
          </a:p>
          <a:p>
            <a:pPr>
              <a:lnSpc>
                <a:spcPct val="120000"/>
              </a:lnSpc>
            </a:pPr>
            <a:r>
              <a:rPr lang="en-GB" dirty="0"/>
              <a:t>To discuss and challenge common misconceptions about fibre content in foods, and reflect on the benefits of eating a variety of fibre-rich foods to support our gut health.</a:t>
            </a:r>
          </a:p>
          <a:p>
            <a:pPr>
              <a:lnSpc>
                <a:spcPct val="120000"/>
              </a:lnSpc>
            </a:pPr>
            <a:r>
              <a:rPr lang="en-GB" dirty="0"/>
              <a:t>To develop teamwork and communication skills through group activities, and to be able to explain the importance of fibre for digestive health and wellbeing.</a:t>
            </a:r>
          </a:p>
        </p:txBody>
      </p:sp>
      <p:sp>
        <p:nvSpPr>
          <p:cNvPr id="5" name="Title 4">
            <a:extLst>
              <a:ext uri="{FF2B5EF4-FFF2-40B4-BE49-F238E27FC236}">
                <a16:creationId xmlns:a16="http://schemas.microsoft.com/office/drawing/2014/main" id="{847FEE31-BF1B-D73D-913E-2EC27E0D86DA}"/>
              </a:ext>
            </a:extLst>
          </p:cNvPr>
          <p:cNvSpPr txBox="1">
            <a:spLocks/>
          </p:cNvSpPr>
          <p:nvPr/>
        </p:nvSpPr>
        <p:spPr>
          <a:xfrm>
            <a:off x="133350" y="345129"/>
            <a:ext cx="12192000" cy="81689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a:latin typeface="+mn-lt"/>
              </a:rPr>
              <a:t>30-Minute Class Workshop (</a:t>
            </a:r>
            <a:r>
              <a:rPr lang="en-GB" sz="3200" dirty="0">
                <a:latin typeface="+mn-lt"/>
              </a:rPr>
              <a:t>What makes a good, healthy snack</a:t>
            </a:r>
            <a:r>
              <a:rPr lang="en-GB" sz="3000" b="1" dirty="0">
                <a:latin typeface="+mn-lt"/>
              </a:rPr>
              <a:t>) </a:t>
            </a:r>
            <a:br>
              <a:rPr lang="en-GB" sz="2000" b="1" dirty="0">
                <a:latin typeface="+mn-lt"/>
              </a:rPr>
            </a:br>
            <a:r>
              <a:rPr lang="en-GB" sz="2000" b="1" dirty="0">
                <a:latin typeface="+mn-lt"/>
              </a:rPr>
              <a:t>Aims to: </a:t>
            </a:r>
            <a:r>
              <a:rPr lang="en-GB" sz="2000" dirty="0">
                <a:latin typeface="+mn-lt"/>
              </a:rPr>
              <a:t>help children understand what makes a snack suitable for school, with a particular focus on increasing fibre intake and making choices that align with the School Food Standards and the school’s Food Policy.</a:t>
            </a:r>
            <a:br>
              <a:rPr lang="en-GB" sz="2000" dirty="0">
                <a:latin typeface="+mn-lt"/>
              </a:rPr>
            </a:br>
            <a:endParaRPr lang="en-GB" sz="2000" dirty="0">
              <a:latin typeface="+mn-lt"/>
            </a:endParaRPr>
          </a:p>
        </p:txBody>
      </p:sp>
      <p:pic>
        <p:nvPicPr>
          <p:cNvPr id="6" name="Picture 5">
            <a:extLst>
              <a:ext uri="{FF2B5EF4-FFF2-40B4-BE49-F238E27FC236}">
                <a16:creationId xmlns:a16="http://schemas.microsoft.com/office/drawing/2014/main" id="{59B41BFA-FC82-B0CA-1A37-7612CBFB6089}"/>
              </a:ext>
            </a:extLst>
          </p:cNvPr>
          <p:cNvPicPr>
            <a:picLocks noChangeAspect="1"/>
          </p:cNvPicPr>
          <p:nvPr/>
        </p:nvPicPr>
        <p:blipFill>
          <a:blip r:embed="rId2"/>
          <a:stretch>
            <a:fillRect/>
          </a:stretch>
        </p:blipFill>
        <p:spPr>
          <a:xfrm>
            <a:off x="6390713" y="1978910"/>
            <a:ext cx="5206435" cy="371888"/>
          </a:xfrm>
          <a:prstGeom prst="rect">
            <a:avLst/>
          </a:prstGeom>
        </p:spPr>
      </p:pic>
      <p:sp>
        <p:nvSpPr>
          <p:cNvPr id="7" name="TextBox 6">
            <a:extLst>
              <a:ext uri="{FF2B5EF4-FFF2-40B4-BE49-F238E27FC236}">
                <a16:creationId xmlns:a16="http://schemas.microsoft.com/office/drawing/2014/main" id="{B116CB7C-3DF2-7CD4-BC8B-870936D32625}"/>
              </a:ext>
            </a:extLst>
          </p:cNvPr>
          <p:cNvSpPr txBox="1"/>
          <p:nvPr/>
        </p:nvSpPr>
        <p:spPr>
          <a:xfrm>
            <a:off x="6390713" y="1728628"/>
            <a:ext cx="4921891" cy="400110"/>
          </a:xfrm>
          <a:prstGeom prst="rect">
            <a:avLst/>
          </a:prstGeom>
          <a:noFill/>
        </p:spPr>
        <p:txBody>
          <a:bodyPr wrap="square">
            <a:spAutoFit/>
          </a:bodyPr>
          <a:lstStyle/>
          <a:p>
            <a:r>
              <a:rPr lang="en-GB" sz="2000" b="1" dirty="0">
                <a:cs typeface="Arial" panose="020B0604020202020204" pitchFamily="34" charset="0"/>
              </a:rPr>
              <a:t>20-Minute Practical Workshop</a:t>
            </a:r>
          </a:p>
        </p:txBody>
      </p:sp>
    </p:spTree>
    <p:extLst>
      <p:ext uri="{BB962C8B-B14F-4D97-AF65-F5344CB8AC3E}">
        <p14:creationId xmlns:p14="http://schemas.microsoft.com/office/powerpoint/2010/main" val="2927962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571BE-6EF5-6B43-B6F2-B6999EE2A7A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6222F71-ECE1-4CA2-34F5-4CA65D7B26C5}"/>
              </a:ext>
            </a:extLst>
          </p:cNvPr>
          <p:cNvSpPr txBox="1"/>
          <p:nvPr/>
        </p:nvSpPr>
        <p:spPr>
          <a:xfrm>
            <a:off x="2148923" y="2588350"/>
            <a:ext cx="7894154" cy="1046440"/>
          </a:xfrm>
          <a:prstGeom prst="rect">
            <a:avLst/>
          </a:prstGeom>
          <a:noFill/>
        </p:spPr>
        <p:txBody>
          <a:bodyPr wrap="square">
            <a:spAutoFit/>
          </a:bodyPr>
          <a:lstStyle/>
          <a:p>
            <a:pPr algn="ctr"/>
            <a:r>
              <a:rPr lang="en-GB" sz="3100" b="1" dirty="0">
                <a:solidFill>
                  <a:schemeClr val="accent6"/>
                </a:solidFill>
                <a:latin typeface="Georgia"/>
                <a:ea typeface="+mj-ea"/>
                <a:cs typeface="+mj-cs"/>
              </a:rPr>
              <a:t>Class activity - What makes a good, healthy snack</a:t>
            </a:r>
          </a:p>
        </p:txBody>
      </p:sp>
    </p:spTree>
    <p:extLst>
      <p:ext uri="{BB962C8B-B14F-4D97-AF65-F5344CB8AC3E}">
        <p14:creationId xmlns:p14="http://schemas.microsoft.com/office/powerpoint/2010/main" val="294813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45AF8-5331-5AE9-2307-25B63B1673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1E09F-B440-E645-24A0-05D22FDFD789}"/>
              </a:ext>
            </a:extLst>
          </p:cNvPr>
          <p:cNvSpPr txBox="1">
            <a:spLocks/>
          </p:cNvSpPr>
          <p:nvPr/>
        </p:nvSpPr>
        <p:spPr>
          <a:xfrm>
            <a:off x="1052004" y="176460"/>
            <a:ext cx="10589793"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dirty="0">
                <a:latin typeface="Georgia"/>
              </a:rPr>
              <a:t>What makes a good snack?</a:t>
            </a:r>
          </a:p>
        </p:txBody>
      </p:sp>
      <p:sp>
        <p:nvSpPr>
          <p:cNvPr id="3" name="TextBox 2">
            <a:extLst>
              <a:ext uri="{FF2B5EF4-FFF2-40B4-BE49-F238E27FC236}">
                <a16:creationId xmlns:a16="http://schemas.microsoft.com/office/drawing/2014/main" id="{10F91257-7167-45E3-35FE-2251D71D5C4C}"/>
              </a:ext>
            </a:extLst>
          </p:cNvPr>
          <p:cNvSpPr txBox="1"/>
          <p:nvPr/>
        </p:nvSpPr>
        <p:spPr>
          <a:xfrm>
            <a:off x="461639" y="5818637"/>
            <a:ext cx="3968319" cy="461665"/>
          </a:xfrm>
          <a:prstGeom prst="rect">
            <a:avLst/>
          </a:prstGeom>
          <a:noFill/>
        </p:spPr>
        <p:txBody>
          <a:bodyPr wrap="square" rtlCol="0">
            <a:spAutoFit/>
          </a:bodyPr>
          <a:lstStyle/>
          <a:p>
            <a:pPr algn="ctr"/>
            <a:r>
              <a:rPr lang="en-GB" sz="2400" dirty="0"/>
              <a:t>Fibre content is maintained</a:t>
            </a:r>
          </a:p>
        </p:txBody>
      </p:sp>
      <p:sp>
        <p:nvSpPr>
          <p:cNvPr id="4" name="TextBox 3">
            <a:extLst>
              <a:ext uri="{FF2B5EF4-FFF2-40B4-BE49-F238E27FC236}">
                <a16:creationId xmlns:a16="http://schemas.microsoft.com/office/drawing/2014/main" id="{E8FAF5B7-2DC6-CCB5-7DC9-CC2CE757141F}"/>
              </a:ext>
            </a:extLst>
          </p:cNvPr>
          <p:cNvSpPr txBox="1"/>
          <p:nvPr/>
        </p:nvSpPr>
        <p:spPr>
          <a:xfrm>
            <a:off x="4515384" y="3023068"/>
            <a:ext cx="2294748" cy="461665"/>
          </a:xfrm>
          <a:prstGeom prst="rect">
            <a:avLst/>
          </a:prstGeom>
          <a:noFill/>
        </p:spPr>
        <p:txBody>
          <a:bodyPr wrap="square" rtlCol="0">
            <a:spAutoFit/>
          </a:bodyPr>
          <a:lstStyle/>
          <a:p>
            <a:pPr algn="l"/>
            <a:r>
              <a:rPr lang="en-GB" sz="2400" dirty="0"/>
              <a:t>Not expensive</a:t>
            </a:r>
          </a:p>
        </p:txBody>
      </p:sp>
      <p:sp>
        <p:nvSpPr>
          <p:cNvPr id="5" name="TextBox 4">
            <a:extLst>
              <a:ext uri="{FF2B5EF4-FFF2-40B4-BE49-F238E27FC236}">
                <a16:creationId xmlns:a16="http://schemas.microsoft.com/office/drawing/2014/main" id="{A6F59178-3101-7555-CB95-98249858475A}"/>
              </a:ext>
            </a:extLst>
          </p:cNvPr>
          <p:cNvSpPr txBox="1"/>
          <p:nvPr/>
        </p:nvSpPr>
        <p:spPr>
          <a:xfrm>
            <a:off x="7146669" y="3046066"/>
            <a:ext cx="3709380" cy="461665"/>
          </a:xfrm>
          <a:prstGeom prst="rect">
            <a:avLst/>
          </a:prstGeom>
          <a:noFill/>
        </p:spPr>
        <p:txBody>
          <a:bodyPr wrap="square" rtlCol="0">
            <a:spAutoFit/>
          </a:bodyPr>
          <a:lstStyle/>
          <a:p>
            <a:pPr algn="ctr"/>
            <a:r>
              <a:rPr lang="en-GB" sz="2400" dirty="0"/>
              <a:t>unprocessed</a:t>
            </a:r>
          </a:p>
        </p:txBody>
      </p:sp>
      <p:sp>
        <p:nvSpPr>
          <p:cNvPr id="6" name="TextBox 5">
            <a:extLst>
              <a:ext uri="{FF2B5EF4-FFF2-40B4-BE49-F238E27FC236}">
                <a16:creationId xmlns:a16="http://schemas.microsoft.com/office/drawing/2014/main" id="{B099EAF0-07B7-0E8B-5D53-EC190B5D2554}"/>
              </a:ext>
            </a:extLst>
          </p:cNvPr>
          <p:cNvSpPr txBox="1"/>
          <p:nvPr/>
        </p:nvSpPr>
        <p:spPr>
          <a:xfrm>
            <a:off x="4626419" y="5818638"/>
            <a:ext cx="2799163" cy="461665"/>
          </a:xfrm>
          <a:prstGeom prst="rect">
            <a:avLst/>
          </a:prstGeom>
          <a:noFill/>
        </p:spPr>
        <p:txBody>
          <a:bodyPr wrap="square" rtlCol="0">
            <a:spAutoFit/>
          </a:bodyPr>
          <a:lstStyle/>
          <a:p>
            <a:pPr algn="ctr"/>
            <a:r>
              <a:rPr lang="en-GB" sz="2400" dirty="0"/>
              <a:t>Variety of textures</a:t>
            </a:r>
          </a:p>
        </p:txBody>
      </p:sp>
      <p:sp>
        <p:nvSpPr>
          <p:cNvPr id="7" name="TextBox 6">
            <a:extLst>
              <a:ext uri="{FF2B5EF4-FFF2-40B4-BE49-F238E27FC236}">
                <a16:creationId xmlns:a16="http://schemas.microsoft.com/office/drawing/2014/main" id="{B134911E-DCA0-4B7D-4EFD-BCDCDDA822C7}"/>
              </a:ext>
            </a:extLst>
          </p:cNvPr>
          <p:cNvSpPr txBox="1"/>
          <p:nvPr/>
        </p:nvSpPr>
        <p:spPr>
          <a:xfrm>
            <a:off x="7749400" y="5818638"/>
            <a:ext cx="2495983" cy="461665"/>
          </a:xfrm>
          <a:prstGeom prst="rect">
            <a:avLst/>
          </a:prstGeom>
          <a:noFill/>
        </p:spPr>
        <p:txBody>
          <a:bodyPr wrap="square" rtlCol="0">
            <a:spAutoFit/>
          </a:bodyPr>
          <a:lstStyle/>
          <a:p>
            <a:pPr algn="l"/>
            <a:r>
              <a:rPr lang="en-GB" sz="2400" dirty="0"/>
              <a:t>Less packaging</a:t>
            </a:r>
          </a:p>
        </p:txBody>
      </p:sp>
      <p:sp>
        <p:nvSpPr>
          <p:cNvPr id="8" name="TextBox 7">
            <a:extLst>
              <a:ext uri="{FF2B5EF4-FFF2-40B4-BE49-F238E27FC236}">
                <a16:creationId xmlns:a16="http://schemas.microsoft.com/office/drawing/2014/main" id="{FB19FFFB-582B-E833-908A-D05FFD12742C}"/>
              </a:ext>
            </a:extLst>
          </p:cNvPr>
          <p:cNvSpPr txBox="1"/>
          <p:nvPr/>
        </p:nvSpPr>
        <p:spPr>
          <a:xfrm>
            <a:off x="461639" y="3046066"/>
            <a:ext cx="3349321" cy="461665"/>
          </a:xfrm>
          <a:prstGeom prst="rect">
            <a:avLst/>
          </a:prstGeom>
          <a:noFill/>
        </p:spPr>
        <p:txBody>
          <a:bodyPr wrap="square" rtlCol="0">
            <a:spAutoFit/>
          </a:bodyPr>
          <a:lstStyle/>
          <a:p>
            <a:pPr algn="l"/>
            <a:r>
              <a:rPr lang="en-GB" sz="2400" dirty="0"/>
              <a:t>Lower in sugar &amp; salt</a:t>
            </a:r>
          </a:p>
        </p:txBody>
      </p:sp>
      <p:pic>
        <p:nvPicPr>
          <p:cNvPr id="9" name="Picture 8">
            <a:extLst>
              <a:ext uri="{FF2B5EF4-FFF2-40B4-BE49-F238E27FC236}">
                <a16:creationId xmlns:a16="http://schemas.microsoft.com/office/drawing/2014/main" id="{580218C6-7A3F-ED3A-1580-8B93F6B69CEF}"/>
              </a:ext>
            </a:extLst>
          </p:cNvPr>
          <p:cNvPicPr>
            <a:picLocks noChangeAspect="1"/>
          </p:cNvPicPr>
          <p:nvPr/>
        </p:nvPicPr>
        <p:blipFill>
          <a:blip r:embed="rId2"/>
          <a:stretch>
            <a:fillRect/>
          </a:stretch>
        </p:blipFill>
        <p:spPr>
          <a:xfrm>
            <a:off x="7798022" y="3902414"/>
            <a:ext cx="2181918" cy="1916223"/>
          </a:xfrm>
          <a:prstGeom prst="rect">
            <a:avLst/>
          </a:prstGeom>
        </p:spPr>
      </p:pic>
      <p:pic>
        <p:nvPicPr>
          <p:cNvPr id="10" name="Picture 9">
            <a:extLst>
              <a:ext uri="{FF2B5EF4-FFF2-40B4-BE49-F238E27FC236}">
                <a16:creationId xmlns:a16="http://schemas.microsoft.com/office/drawing/2014/main" id="{D60CCBCB-2E86-11D9-0416-17705A16F3B7}"/>
              </a:ext>
            </a:extLst>
          </p:cNvPr>
          <p:cNvPicPr>
            <a:picLocks noChangeAspect="1"/>
          </p:cNvPicPr>
          <p:nvPr/>
        </p:nvPicPr>
        <p:blipFill>
          <a:blip r:embed="rId3"/>
          <a:stretch>
            <a:fillRect/>
          </a:stretch>
        </p:blipFill>
        <p:spPr>
          <a:xfrm>
            <a:off x="4981586" y="4008211"/>
            <a:ext cx="2019823" cy="1704628"/>
          </a:xfrm>
          <a:prstGeom prst="rect">
            <a:avLst/>
          </a:prstGeom>
        </p:spPr>
      </p:pic>
      <p:pic>
        <p:nvPicPr>
          <p:cNvPr id="11" name="Picture 10">
            <a:extLst>
              <a:ext uri="{FF2B5EF4-FFF2-40B4-BE49-F238E27FC236}">
                <a16:creationId xmlns:a16="http://schemas.microsoft.com/office/drawing/2014/main" id="{2428C508-AEFB-5384-1522-C9EBDA876A0A}"/>
              </a:ext>
            </a:extLst>
          </p:cNvPr>
          <p:cNvPicPr>
            <a:picLocks noChangeAspect="1"/>
          </p:cNvPicPr>
          <p:nvPr/>
        </p:nvPicPr>
        <p:blipFill rotWithShape="1">
          <a:blip r:embed="rId4"/>
          <a:srcRect r="2195"/>
          <a:stretch/>
        </p:blipFill>
        <p:spPr>
          <a:xfrm>
            <a:off x="1045340" y="3902414"/>
            <a:ext cx="2181918" cy="1878968"/>
          </a:xfrm>
          <a:prstGeom prst="rect">
            <a:avLst/>
          </a:prstGeom>
        </p:spPr>
      </p:pic>
      <p:sp>
        <p:nvSpPr>
          <p:cNvPr id="12" name="AutoShape 2" descr="Building A Better Banana | Science| Smithsonian Magazine">
            <a:extLst>
              <a:ext uri="{FF2B5EF4-FFF2-40B4-BE49-F238E27FC236}">
                <a16:creationId xmlns:a16="http://schemas.microsoft.com/office/drawing/2014/main" id="{CE3D4123-9BAA-8F4B-4803-4A70C2056F1F}"/>
              </a:ext>
            </a:extLst>
          </p:cNvPr>
          <p:cNvSpPr>
            <a:spLocks noChangeAspect="1" noChangeArrowheads="1"/>
          </p:cNvSpPr>
          <p:nvPr/>
        </p:nvSpPr>
        <p:spPr bwMode="auto">
          <a:xfrm>
            <a:off x="5899212" y="300139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3" name="Picture 12">
            <a:extLst>
              <a:ext uri="{FF2B5EF4-FFF2-40B4-BE49-F238E27FC236}">
                <a16:creationId xmlns:a16="http://schemas.microsoft.com/office/drawing/2014/main" id="{C6CA49E6-BCF6-51A9-D2B1-58223BEB7749}"/>
              </a:ext>
            </a:extLst>
          </p:cNvPr>
          <p:cNvPicPr>
            <a:picLocks noChangeAspect="1"/>
          </p:cNvPicPr>
          <p:nvPr/>
        </p:nvPicPr>
        <p:blipFill>
          <a:blip r:embed="rId5"/>
          <a:stretch>
            <a:fillRect/>
          </a:stretch>
        </p:blipFill>
        <p:spPr>
          <a:xfrm>
            <a:off x="7898126" y="1624835"/>
            <a:ext cx="2081814" cy="1398233"/>
          </a:xfrm>
          <a:prstGeom prst="rect">
            <a:avLst/>
          </a:prstGeom>
        </p:spPr>
      </p:pic>
      <p:pic>
        <p:nvPicPr>
          <p:cNvPr id="14" name="Picture 6" descr="Waitrose adds apples and pears to 'wonky' fruit &amp; veg range | News | The  Grocer">
            <a:extLst>
              <a:ext uri="{FF2B5EF4-FFF2-40B4-BE49-F238E27FC236}">
                <a16:creationId xmlns:a16="http://schemas.microsoft.com/office/drawing/2014/main" id="{E2B59B43-B78B-6622-B072-9AE2D978A00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665"/>
          <a:stretch/>
        </p:blipFill>
        <p:spPr bwMode="auto">
          <a:xfrm>
            <a:off x="4419745" y="1431574"/>
            <a:ext cx="2486025" cy="13297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DE8265CC-51FE-BE3B-2E34-DB3F38FC9DC2}"/>
              </a:ext>
            </a:extLst>
          </p:cNvPr>
          <p:cNvPicPr>
            <a:picLocks noChangeAspect="1"/>
          </p:cNvPicPr>
          <p:nvPr/>
        </p:nvPicPr>
        <p:blipFill>
          <a:blip r:embed="rId7"/>
          <a:stretch>
            <a:fillRect/>
          </a:stretch>
        </p:blipFill>
        <p:spPr>
          <a:xfrm>
            <a:off x="746740" y="1365032"/>
            <a:ext cx="2270205" cy="1578620"/>
          </a:xfrm>
          <a:prstGeom prst="rect">
            <a:avLst/>
          </a:prstGeom>
        </p:spPr>
      </p:pic>
      <p:pic>
        <p:nvPicPr>
          <p:cNvPr id="16" name="Picture 15" descr="Chart&#10;&#10;Description automatically generated">
            <a:extLst>
              <a:ext uri="{FF2B5EF4-FFF2-40B4-BE49-F238E27FC236}">
                <a16:creationId xmlns:a16="http://schemas.microsoft.com/office/drawing/2014/main" id="{D7C119E9-4F87-6424-37FE-764BEAEF681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68698" y="203499"/>
            <a:ext cx="1492299" cy="1489778"/>
          </a:xfrm>
          <a:prstGeom prst="rect">
            <a:avLst/>
          </a:prstGeom>
        </p:spPr>
      </p:pic>
    </p:spTree>
    <p:extLst>
      <p:ext uri="{BB962C8B-B14F-4D97-AF65-F5344CB8AC3E}">
        <p14:creationId xmlns:p14="http://schemas.microsoft.com/office/powerpoint/2010/main" val="81829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BEDD9-9774-72AE-7521-6C3B633D0F94}"/>
              </a:ext>
            </a:extLst>
          </p:cNvPr>
          <p:cNvSpPr txBox="1">
            <a:spLocks/>
          </p:cNvSpPr>
          <p:nvPr/>
        </p:nvSpPr>
        <p:spPr>
          <a:xfrm>
            <a:off x="808892" y="703384"/>
            <a:ext cx="10433208" cy="691661"/>
          </a:xfrm>
          <a:prstGeom prst="rect">
            <a:avLst/>
          </a:prstGeom>
        </p:spPr>
        <p:txBody>
          <a:bodyP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Georgia"/>
              </a:rPr>
              <a:t>Healthy Meals &amp; snacks with focus on fibre!</a:t>
            </a:r>
            <a:endParaRPr lang="en-GB" dirty="0"/>
          </a:p>
        </p:txBody>
      </p:sp>
      <p:sp>
        <p:nvSpPr>
          <p:cNvPr id="3" name="Picture Placeholder 2">
            <a:extLst>
              <a:ext uri="{FF2B5EF4-FFF2-40B4-BE49-F238E27FC236}">
                <a16:creationId xmlns:a16="http://schemas.microsoft.com/office/drawing/2014/main" id="{87DBA0A5-53F9-C620-796D-2CBA9FE88F74}"/>
              </a:ext>
            </a:extLst>
          </p:cNvPr>
          <p:cNvSpPr txBox="1">
            <a:spLocks/>
          </p:cNvSpPr>
          <p:nvPr/>
        </p:nvSpPr>
        <p:spPr>
          <a:xfrm>
            <a:off x="5657585" y="1448428"/>
            <a:ext cx="5474346" cy="4906751"/>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600" b="1" dirty="0">
                <a:solidFill>
                  <a:schemeClr val="tx1"/>
                </a:solidFill>
              </a:rPr>
              <a:t>Learning Objectives</a:t>
            </a:r>
          </a:p>
          <a:p>
            <a:pPr marL="342900" indent="-342900" algn="l">
              <a:buFont typeface="Arial" panose="020B0604020202020204" pitchFamily="34" charset="0"/>
              <a:buChar char="•"/>
            </a:pPr>
            <a:r>
              <a:rPr lang="en-GB" sz="1600" dirty="0">
                <a:solidFill>
                  <a:schemeClr val="tx1"/>
                </a:solidFill>
              </a:rPr>
              <a:t>To understand the significance of dietary fibre in maintaining digestive health and overall wellbeing.</a:t>
            </a:r>
          </a:p>
          <a:p>
            <a:pPr marL="342900" indent="-342900" algn="l">
              <a:buFont typeface="Arial" panose="020B0604020202020204" pitchFamily="34" charset="0"/>
              <a:buChar char="•"/>
            </a:pPr>
            <a:r>
              <a:rPr lang="en-GB" sz="1600" dirty="0">
                <a:solidFill>
                  <a:schemeClr val="tx1"/>
                </a:solidFill>
              </a:rPr>
              <a:t>To be able to identify foods rich in fibre, including wholegrains, fruit and vegetables, beans, peas, and lentils.</a:t>
            </a:r>
          </a:p>
          <a:p>
            <a:pPr marL="342900" indent="-342900" algn="l">
              <a:buFont typeface="Arial" panose="020B0604020202020204" pitchFamily="34" charset="0"/>
              <a:buChar char="•"/>
            </a:pPr>
            <a:r>
              <a:rPr lang="en-GB" sz="1600" dirty="0">
                <a:solidFill>
                  <a:schemeClr val="tx1"/>
                </a:solidFill>
              </a:rPr>
              <a:t>To recognise and recall the five key themes for healthy eating:</a:t>
            </a:r>
          </a:p>
          <a:p>
            <a:pPr marL="342900" indent="-342900" algn="l">
              <a:buFont typeface="Arial" panose="020B0604020202020204" pitchFamily="34" charset="0"/>
              <a:buChar char="•"/>
            </a:pPr>
            <a:r>
              <a:rPr lang="en-GB" sz="1600" dirty="0">
                <a:solidFill>
                  <a:schemeClr val="tx1"/>
                </a:solidFill>
              </a:rPr>
              <a:t>Focusing on fibre for meals and snacks</a:t>
            </a:r>
          </a:p>
          <a:p>
            <a:pPr marL="342900" indent="-342900" algn="l">
              <a:buFont typeface="Arial" panose="020B0604020202020204" pitchFamily="34" charset="0"/>
              <a:buChar char="•"/>
            </a:pPr>
            <a:r>
              <a:rPr lang="en-GB" sz="1600" dirty="0">
                <a:solidFill>
                  <a:schemeClr val="tx1"/>
                </a:solidFill>
              </a:rPr>
              <a:t>Getting at least 5 portions of fruit and vegetables a day</a:t>
            </a:r>
          </a:p>
          <a:p>
            <a:pPr marL="342900" indent="-342900" algn="l">
              <a:buFont typeface="Arial" panose="020B0604020202020204" pitchFamily="34" charset="0"/>
              <a:buChar char="•"/>
            </a:pPr>
            <a:r>
              <a:rPr lang="en-GB" sz="1600" dirty="0">
                <a:solidFill>
                  <a:schemeClr val="tx1"/>
                </a:solidFill>
              </a:rPr>
              <a:t>Varying protein sources, with an emphasis on plant proteins</a:t>
            </a:r>
          </a:p>
          <a:p>
            <a:pPr marL="342900" indent="-342900" algn="l">
              <a:buFont typeface="Arial" panose="020B0604020202020204" pitchFamily="34" charset="0"/>
              <a:buChar char="•"/>
            </a:pPr>
            <a:r>
              <a:rPr lang="en-GB" sz="1600" dirty="0">
                <a:solidFill>
                  <a:schemeClr val="tx1"/>
                </a:solidFill>
              </a:rPr>
              <a:t>Staying hydrated with healthier drink choices</a:t>
            </a:r>
          </a:p>
          <a:p>
            <a:pPr marL="342900" indent="-342900" algn="l">
              <a:buFont typeface="Arial" panose="020B0604020202020204" pitchFamily="34" charset="0"/>
              <a:buChar char="•"/>
            </a:pPr>
            <a:r>
              <a:rPr lang="en-GB" sz="1600" dirty="0">
                <a:solidFill>
                  <a:schemeClr val="tx1"/>
                </a:solidFill>
              </a:rPr>
              <a:t>Reducing food waste to help the planet</a:t>
            </a:r>
          </a:p>
          <a:p>
            <a:pPr marL="342900" indent="-342900" algn="l">
              <a:buFont typeface="Arial" panose="020B0604020202020204" pitchFamily="34" charset="0"/>
              <a:buChar char="•"/>
            </a:pPr>
            <a:r>
              <a:rPr lang="en-GB" sz="1600" dirty="0">
                <a:solidFill>
                  <a:schemeClr val="tx1"/>
                </a:solidFill>
              </a:rPr>
              <a:t>To identify practical steps that can be taken at school and home to support a healthier lifestyle and more sustainable food choices.</a:t>
            </a:r>
          </a:p>
          <a:p>
            <a:pPr algn="l"/>
            <a:endParaRPr lang="en-GB" sz="1600" dirty="0"/>
          </a:p>
        </p:txBody>
      </p:sp>
      <p:sp>
        <p:nvSpPr>
          <p:cNvPr id="4" name="Text Placeholder 3">
            <a:extLst>
              <a:ext uri="{FF2B5EF4-FFF2-40B4-BE49-F238E27FC236}">
                <a16:creationId xmlns:a16="http://schemas.microsoft.com/office/drawing/2014/main" id="{297A221E-3269-46BF-04AF-92D174CC515C}"/>
              </a:ext>
            </a:extLst>
          </p:cNvPr>
          <p:cNvSpPr txBox="1">
            <a:spLocks/>
          </p:cNvSpPr>
          <p:nvPr/>
        </p:nvSpPr>
        <p:spPr>
          <a:xfrm>
            <a:off x="1093495" y="1742211"/>
            <a:ext cx="3048000" cy="432059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800" b="1" dirty="0">
                <a:solidFill>
                  <a:schemeClr val="tx1"/>
                </a:solidFill>
              </a:rPr>
              <a:t>Aim of the Assembly</a:t>
            </a:r>
          </a:p>
          <a:p>
            <a:r>
              <a:rPr lang="en-GB" sz="1800" dirty="0">
                <a:solidFill>
                  <a:schemeClr val="tx1"/>
                </a:solidFill>
              </a:rPr>
              <a:t>To empower children with the knowledge to make healthy food and drink choices, with a special emphasis on the importance of dietary fibre as part of a balanced diet.</a:t>
            </a:r>
          </a:p>
          <a:p>
            <a:endParaRPr lang="en-GB" sz="1800" dirty="0">
              <a:solidFill>
                <a:schemeClr val="tx1"/>
              </a:solidFill>
            </a:endParaRPr>
          </a:p>
          <a:p>
            <a:r>
              <a:rPr lang="en-GB" sz="1800" b="1" dirty="0">
                <a:solidFill>
                  <a:schemeClr val="tx1"/>
                </a:solidFill>
              </a:rPr>
              <a:t>5 key messages are:</a:t>
            </a:r>
          </a:p>
          <a:p>
            <a:pPr marL="296863" indent="-285750">
              <a:buFontTx/>
              <a:buChar char="-"/>
            </a:pPr>
            <a:r>
              <a:rPr lang="en-GB" sz="1800" dirty="0">
                <a:solidFill>
                  <a:schemeClr val="tx1"/>
                </a:solidFill>
              </a:rPr>
              <a:t>Focus on fibre</a:t>
            </a:r>
          </a:p>
          <a:p>
            <a:pPr marL="296863" indent="-285750">
              <a:buFontTx/>
              <a:buChar char="-"/>
            </a:pPr>
            <a:r>
              <a:rPr lang="en-GB" sz="1800" dirty="0">
                <a:solidFill>
                  <a:schemeClr val="tx1"/>
                </a:solidFill>
              </a:rPr>
              <a:t>Get 5-a-day</a:t>
            </a:r>
          </a:p>
          <a:p>
            <a:pPr marL="296863" indent="-285750">
              <a:buFontTx/>
              <a:buChar char="-"/>
            </a:pPr>
            <a:r>
              <a:rPr lang="en-GB" sz="1800" dirty="0">
                <a:solidFill>
                  <a:schemeClr val="tx1"/>
                </a:solidFill>
              </a:rPr>
              <a:t>Vary your protein</a:t>
            </a:r>
          </a:p>
          <a:p>
            <a:pPr marL="296863" indent="-285750">
              <a:buFontTx/>
              <a:buChar char="-"/>
            </a:pPr>
            <a:r>
              <a:rPr lang="en-GB" sz="1800" dirty="0">
                <a:solidFill>
                  <a:schemeClr val="tx1"/>
                </a:solidFill>
              </a:rPr>
              <a:t>Stay hydrated</a:t>
            </a:r>
          </a:p>
          <a:p>
            <a:pPr marL="296863" indent="-285750">
              <a:buFontTx/>
              <a:buChar char="-"/>
            </a:pPr>
            <a:r>
              <a:rPr lang="en-GB" sz="1800" dirty="0">
                <a:solidFill>
                  <a:schemeClr val="tx1"/>
                </a:solidFill>
              </a:rPr>
              <a:t>Reduce food waste</a:t>
            </a:r>
          </a:p>
          <a:p>
            <a:pPr marL="296863" indent="-285750">
              <a:buFontTx/>
              <a:buChar char="-"/>
            </a:pPr>
            <a:endParaRPr lang="en-GB" sz="1800" dirty="0"/>
          </a:p>
        </p:txBody>
      </p:sp>
    </p:spTree>
    <p:extLst>
      <p:ext uri="{BB962C8B-B14F-4D97-AF65-F5344CB8AC3E}">
        <p14:creationId xmlns:p14="http://schemas.microsoft.com/office/powerpoint/2010/main" val="3319447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09E41-E747-3142-5671-6E399AC0BFF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28B7E3A-F71A-9A3D-1E60-C76E2EE81673}"/>
              </a:ext>
            </a:extLst>
          </p:cNvPr>
          <p:cNvSpPr txBox="1"/>
          <p:nvPr/>
        </p:nvSpPr>
        <p:spPr>
          <a:xfrm>
            <a:off x="926125" y="814702"/>
            <a:ext cx="10614891" cy="569387"/>
          </a:xfrm>
          <a:prstGeom prst="rect">
            <a:avLst/>
          </a:prstGeom>
          <a:noFill/>
        </p:spPr>
        <p:txBody>
          <a:bodyPr wrap="square" rtlCol="0">
            <a:spAutoFit/>
          </a:bodyPr>
          <a:lstStyle/>
          <a:p>
            <a:r>
              <a:rPr lang="en-GB" sz="3100" b="1" dirty="0">
                <a:latin typeface="Georgia"/>
                <a:ea typeface="+mj-ea"/>
                <a:cs typeface="+mj-cs"/>
              </a:rPr>
              <a:t>Which of these are a good snack?</a:t>
            </a:r>
          </a:p>
        </p:txBody>
      </p:sp>
      <p:sp>
        <p:nvSpPr>
          <p:cNvPr id="4" name="TextBox 3">
            <a:extLst>
              <a:ext uri="{FF2B5EF4-FFF2-40B4-BE49-F238E27FC236}">
                <a16:creationId xmlns:a16="http://schemas.microsoft.com/office/drawing/2014/main" id="{AEF00DC6-1FC4-72B8-1C91-820A453E1350}"/>
              </a:ext>
            </a:extLst>
          </p:cNvPr>
          <p:cNvSpPr txBox="1"/>
          <p:nvPr/>
        </p:nvSpPr>
        <p:spPr>
          <a:xfrm>
            <a:off x="689621" y="3864983"/>
            <a:ext cx="5312207" cy="1938992"/>
          </a:xfrm>
          <a:prstGeom prst="rect">
            <a:avLst/>
          </a:prstGeom>
          <a:noFill/>
          <a:ln w="38100">
            <a:solidFill>
              <a:srgbClr val="0070C0"/>
            </a:solidFill>
          </a:ln>
        </p:spPr>
        <p:txBody>
          <a:bodyPr wrap="square" rtlCol="0">
            <a:spAutoFit/>
          </a:bodyPr>
          <a:lstStyle/>
          <a:p>
            <a:r>
              <a:rPr lang="en-GB" sz="2400" b="1" dirty="0"/>
              <a:t>Not suitable snack</a:t>
            </a:r>
          </a:p>
          <a:p>
            <a:endParaRPr lang="en-GB" sz="2400" b="1" dirty="0"/>
          </a:p>
          <a:p>
            <a:endParaRPr lang="en-GB" sz="2400" b="1" dirty="0"/>
          </a:p>
          <a:p>
            <a:endParaRPr lang="en-GB" sz="2400" b="1" dirty="0"/>
          </a:p>
          <a:p>
            <a:endParaRPr lang="en-GB" sz="2400" b="1" dirty="0"/>
          </a:p>
        </p:txBody>
      </p:sp>
      <p:sp>
        <p:nvSpPr>
          <p:cNvPr id="5" name="TextBox 4">
            <a:extLst>
              <a:ext uri="{FF2B5EF4-FFF2-40B4-BE49-F238E27FC236}">
                <a16:creationId xmlns:a16="http://schemas.microsoft.com/office/drawing/2014/main" id="{7E23AE0F-DC5C-1E04-C536-6A410BC943AE}"/>
              </a:ext>
            </a:extLst>
          </p:cNvPr>
          <p:cNvSpPr txBox="1"/>
          <p:nvPr/>
        </p:nvSpPr>
        <p:spPr>
          <a:xfrm>
            <a:off x="6136744" y="3853608"/>
            <a:ext cx="5506278" cy="1938992"/>
          </a:xfrm>
          <a:prstGeom prst="rect">
            <a:avLst/>
          </a:prstGeom>
          <a:noFill/>
          <a:ln w="38100">
            <a:solidFill>
              <a:srgbClr val="53B058"/>
            </a:solidFill>
          </a:ln>
        </p:spPr>
        <p:txBody>
          <a:bodyPr wrap="square" rtlCol="0">
            <a:spAutoFit/>
          </a:bodyPr>
          <a:lstStyle/>
          <a:p>
            <a:r>
              <a:rPr lang="en-GB" sz="2400" b="1" dirty="0"/>
              <a:t>Suitable snack and drinks</a:t>
            </a:r>
          </a:p>
          <a:p>
            <a:endParaRPr lang="en-GB" sz="2400" b="1" dirty="0"/>
          </a:p>
          <a:p>
            <a:endParaRPr lang="en-GB" sz="2400" b="1" dirty="0"/>
          </a:p>
          <a:p>
            <a:br>
              <a:rPr lang="en-GB" sz="2400" b="1" dirty="0"/>
            </a:br>
            <a:endParaRPr lang="en-GB" sz="2400" b="1" dirty="0"/>
          </a:p>
        </p:txBody>
      </p:sp>
      <p:pic>
        <p:nvPicPr>
          <p:cNvPr id="6" name="Picture 5">
            <a:extLst>
              <a:ext uri="{FF2B5EF4-FFF2-40B4-BE49-F238E27FC236}">
                <a16:creationId xmlns:a16="http://schemas.microsoft.com/office/drawing/2014/main" id="{66F5603C-B776-B4FB-8001-A8D1426E15BA}"/>
              </a:ext>
            </a:extLst>
          </p:cNvPr>
          <p:cNvPicPr>
            <a:picLocks noChangeAspect="1"/>
          </p:cNvPicPr>
          <p:nvPr/>
        </p:nvPicPr>
        <p:blipFill>
          <a:blip r:embed="rId2"/>
          <a:stretch>
            <a:fillRect/>
          </a:stretch>
        </p:blipFill>
        <p:spPr>
          <a:xfrm>
            <a:off x="2318615" y="2945539"/>
            <a:ext cx="1339518" cy="784768"/>
          </a:xfrm>
          <a:prstGeom prst="rect">
            <a:avLst/>
          </a:prstGeom>
        </p:spPr>
      </p:pic>
      <p:pic>
        <p:nvPicPr>
          <p:cNvPr id="7" name="Picture 6">
            <a:extLst>
              <a:ext uri="{FF2B5EF4-FFF2-40B4-BE49-F238E27FC236}">
                <a16:creationId xmlns:a16="http://schemas.microsoft.com/office/drawing/2014/main" id="{E97FD213-9FC8-E8BD-E097-5A0E4D206CDB}"/>
              </a:ext>
            </a:extLst>
          </p:cNvPr>
          <p:cNvPicPr>
            <a:picLocks noChangeAspect="1"/>
          </p:cNvPicPr>
          <p:nvPr/>
        </p:nvPicPr>
        <p:blipFill>
          <a:blip r:embed="rId3"/>
          <a:stretch>
            <a:fillRect/>
          </a:stretch>
        </p:blipFill>
        <p:spPr>
          <a:xfrm>
            <a:off x="4071303" y="2436221"/>
            <a:ext cx="1637571" cy="1318565"/>
          </a:xfrm>
          <a:prstGeom prst="rect">
            <a:avLst/>
          </a:prstGeom>
        </p:spPr>
      </p:pic>
      <p:pic>
        <p:nvPicPr>
          <p:cNvPr id="10" name="Picture 2" descr="AVI launches 3-in-1 PET airtight containers for cut-fruits - avigloplast">
            <a:extLst>
              <a:ext uri="{FF2B5EF4-FFF2-40B4-BE49-F238E27FC236}">
                <a16:creationId xmlns:a16="http://schemas.microsoft.com/office/drawing/2014/main" id="{A9A3671C-7FBE-EFE7-88AA-FED5404617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5026" y="2299653"/>
            <a:ext cx="1795990" cy="13574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hart&#10;&#10;Description automatically generated">
            <a:extLst>
              <a:ext uri="{FF2B5EF4-FFF2-40B4-BE49-F238E27FC236}">
                <a16:creationId xmlns:a16="http://schemas.microsoft.com/office/drawing/2014/main" id="{FD20D81F-2F58-D589-E5AD-EEFEE6D9AF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25484" y="532703"/>
            <a:ext cx="1492299" cy="1489778"/>
          </a:xfrm>
          <a:prstGeom prst="rect">
            <a:avLst/>
          </a:prstGeom>
        </p:spPr>
      </p:pic>
      <p:pic>
        <p:nvPicPr>
          <p:cNvPr id="13" name="Picture 12">
            <a:extLst>
              <a:ext uri="{FF2B5EF4-FFF2-40B4-BE49-F238E27FC236}">
                <a16:creationId xmlns:a16="http://schemas.microsoft.com/office/drawing/2014/main" id="{C0FCCBC6-0EC3-D67F-CB3D-4976BD1007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865" y="2818371"/>
            <a:ext cx="1007327" cy="857243"/>
          </a:xfrm>
          <a:prstGeom prst="rect">
            <a:avLst/>
          </a:prstGeom>
        </p:spPr>
      </p:pic>
      <p:pic>
        <p:nvPicPr>
          <p:cNvPr id="15" name="Picture 14">
            <a:extLst>
              <a:ext uri="{FF2B5EF4-FFF2-40B4-BE49-F238E27FC236}">
                <a16:creationId xmlns:a16="http://schemas.microsoft.com/office/drawing/2014/main" id="{97875E3A-ADAB-974B-65FE-38565FC581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2044" y="2264752"/>
            <a:ext cx="1773024" cy="1427236"/>
          </a:xfrm>
          <a:prstGeom prst="rect">
            <a:avLst/>
          </a:prstGeom>
        </p:spPr>
      </p:pic>
      <p:pic>
        <p:nvPicPr>
          <p:cNvPr id="18" name="Picture 17">
            <a:extLst>
              <a:ext uri="{FF2B5EF4-FFF2-40B4-BE49-F238E27FC236}">
                <a16:creationId xmlns:a16="http://schemas.microsoft.com/office/drawing/2014/main" id="{4A17EAA0-75CE-32FA-D0B2-C9DEF9212391}"/>
              </a:ext>
            </a:extLst>
          </p:cNvPr>
          <p:cNvPicPr>
            <a:picLocks noChangeAspect="1"/>
          </p:cNvPicPr>
          <p:nvPr/>
        </p:nvPicPr>
        <p:blipFill>
          <a:blip r:embed="rId8"/>
          <a:stretch>
            <a:fillRect/>
          </a:stretch>
        </p:blipFill>
        <p:spPr>
          <a:xfrm>
            <a:off x="8543808" y="2037281"/>
            <a:ext cx="552478" cy="1562180"/>
          </a:xfrm>
          <a:prstGeom prst="rect">
            <a:avLst/>
          </a:prstGeom>
        </p:spPr>
      </p:pic>
    </p:spTree>
    <p:extLst>
      <p:ext uri="{BB962C8B-B14F-4D97-AF65-F5344CB8AC3E}">
        <p14:creationId xmlns:p14="http://schemas.microsoft.com/office/powerpoint/2010/main" val="245361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25 E" pathEditMode="relative" ptsTypes="">
                                      <p:cBhvr>
                                        <p:cTn id="6" dur="2000" fill="hold"/>
                                        <p:tgtEl>
                                          <p:spTgt spid="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nodeType="clickEffect">
                                  <p:stCondLst>
                                    <p:cond delay="0"/>
                                  </p:stCondLst>
                                  <p:childTnLst>
                                    <p:animMotion origin="layout" path="M 2.29167E-6 2.22222E-6 L 0.16198 2.22222E-6 C 0.2345 2.22222E-6 0.32396 0.07083 0.32396 0.1287 L 0.32396 0.25764 " pathEditMode="relative" rAng="0" ptsTypes="AAAA">
                                      <p:cBhvr>
                                        <p:cTn id="10" dur="2000" fill="hold"/>
                                        <p:tgtEl>
                                          <p:spTgt spid="6"/>
                                        </p:tgtEl>
                                        <p:attrNameLst>
                                          <p:attrName>ppt_x</p:attrName>
                                          <p:attrName>ppt_y</p:attrName>
                                        </p:attrNameLst>
                                      </p:cBhvr>
                                      <p:rCtr x="16198" y="12870"/>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2.70833E-6 -1.11111E-6 L 0.32474 0.28264 " pathEditMode="relative" rAng="0" ptsTypes="AA">
                                      <p:cBhvr>
                                        <p:cTn id="14" dur="2000" fill="hold"/>
                                        <p:tgtEl>
                                          <p:spTgt spid="7"/>
                                        </p:tgtEl>
                                        <p:attrNameLst>
                                          <p:attrName>ppt_x</p:attrName>
                                          <p:attrName>ppt_y</p:attrName>
                                        </p:attrNameLst>
                                      </p:cBhvr>
                                      <p:rCtr x="16237" y="14120"/>
                                    </p:animMotion>
                                  </p:childTnLst>
                                </p:cTn>
                              </p:par>
                            </p:childTnLst>
                          </p:cTn>
                        </p:par>
                      </p:childTnLst>
                    </p:cTn>
                  </p:par>
                  <p:par>
                    <p:cTn id="15" fill="hold">
                      <p:stCondLst>
                        <p:cond delay="indefinite"/>
                      </p:stCondLst>
                      <p:childTnLst>
                        <p:par>
                          <p:cTn id="16" fill="hold">
                            <p:stCondLst>
                              <p:cond delay="0"/>
                            </p:stCondLst>
                            <p:childTnLst>
                              <p:par>
                                <p:cTn id="17" presetID="50" presetClass="path" presetSubtype="0" accel="50000" decel="50000" fill="hold" nodeType="clickEffect">
                                  <p:stCondLst>
                                    <p:cond delay="0"/>
                                  </p:stCondLst>
                                  <p:childTnLst>
                                    <p:animMotion origin="layout" path="M 4.16667E-7 7.40741E-7 L -0.16628 7.40741E-7 C -0.24063 7.40741E-7 -0.33229 0.08218 -0.33229 0.14954 L -0.33229 0.29907 " pathEditMode="relative" rAng="0" ptsTypes="AAAA">
                                      <p:cBhvr>
                                        <p:cTn id="18" dur="2000" fill="hold"/>
                                        <p:tgtEl>
                                          <p:spTgt spid="15"/>
                                        </p:tgtEl>
                                        <p:attrNameLst>
                                          <p:attrName>ppt_x</p:attrName>
                                          <p:attrName>ppt_y</p:attrName>
                                        </p:attrNameLst>
                                      </p:cBhvr>
                                      <p:rCtr x="-16615" y="14954"/>
                                    </p:animMotion>
                                  </p:childTnLst>
                                </p:cTn>
                              </p:par>
                            </p:childTnLst>
                          </p:cTn>
                        </p:par>
                      </p:childTnLst>
                    </p:cTn>
                  </p:par>
                  <p:par>
                    <p:cTn id="19" fill="hold">
                      <p:stCondLst>
                        <p:cond delay="indefinite"/>
                      </p:stCondLst>
                      <p:childTnLst>
                        <p:par>
                          <p:cTn id="20" fill="hold">
                            <p:stCondLst>
                              <p:cond delay="0"/>
                            </p:stCondLst>
                            <p:childTnLst>
                              <p:par>
                                <p:cTn id="21" presetID="50" presetClass="path" presetSubtype="0" accel="50000" decel="50000" fill="hold" nodeType="clickEffect">
                                  <p:stCondLst>
                                    <p:cond delay="0"/>
                                  </p:stCondLst>
                                  <p:childTnLst>
                                    <p:animMotion origin="layout" path="M 2.5E-6 3.7037E-7 L -0.1711 3.7037E-7 C -0.24779 3.7037E-7 -0.34219 0.07778 -0.34219 0.1412 L -0.34219 0.28264 " pathEditMode="relative" rAng="0" ptsTypes="AAAA">
                                      <p:cBhvr>
                                        <p:cTn id="22" dur="2000" fill="hold"/>
                                        <p:tgtEl>
                                          <p:spTgt spid="18"/>
                                        </p:tgtEl>
                                        <p:attrNameLst>
                                          <p:attrName>ppt_x</p:attrName>
                                          <p:attrName>ppt_y</p:attrName>
                                        </p:attrNameLst>
                                      </p:cBhvr>
                                      <p:rCtr x="-17109" y="14120"/>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33333E-6 -0.03472 L -0.00287 0.28843 " pathEditMode="relative" rAng="0" ptsTypes="AA">
                                      <p:cBhvr>
                                        <p:cTn id="26" dur="2000" fill="hold"/>
                                        <p:tgtEl>
                                          <p:spTgt spid="10"/>
                                        </p:tgtEl>
                                        <p:attrNameLst>
                                          <p:attrName>ppt_x</p:attrName>
                                          <p:attrName>ppt_y</p:attrName>
                                        </p:attrNameLst>
                                      </p:cBhvr>
                                      <p:rCtr x="-143" y="16157"/>
                                    </p:animMotion>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B507C7-ADC4-B9E4-883D-A3A44D7D2320}"/>
              </a:ext>
            </a:extLst>
          </p:cNvPr>
          <p:cNvSpPr txBox="1"/>
          <p:nvPr/>
        </p:nvSpPr>
        <p:spPr>
          <a:xfrm>
            <a:off x="940954" y="758759"/>
            <a:ext cx="10614891" cy="569387"/>
          </a:xfrm>
          <a:prstGeom prst="rect">
            <a:avLst/>
          </a:prstGeom>
          <a:noFill/>
        </p:spPr>
        <p:txBody>
          <a:bodyPr wrap="square" rtlCol="0">
            <a:spAutoFit/>
          </a:bodyPr>
          <a:lstStyle/>
          <a:p>
            <a:r>
              <a:rPr lang="en-GB" sz="3100" b="1" dirty="0">
                <a:latin typeface="Georgia"/>
                <a:ea typeface="+mj-ea"/>
                <a:cs typeface="+mj-cs"/>
              </a:rPr>
              <a:t>Which of these are a good snack?</a:t>
            </a:r>
          </a:p>
        </p:txBody>
      </p:sp>
      <p:sp>
        <p:nvSpPr>
          <p:cNvPr id="4" name="TextBox 3">
            <a:extLst>
              <a:ext uri="{FF2B5EF4-FFF2-40B4-BE49-F238E27FC236}">
                <a16:creationId xmlns:a16="http://schemas.microsoft.com/office/drawing/2014/main" id="{E78634B5-24FD-89CC-04B1-94CA50CD0FE0}"/>
              </a:ext>
            </a:extLst>
          </p:cNvPr>
          <p:cNvSpPr txBox="1"/>
          <p:nvPr/>
        </p:nvSpPr>
        <p:spPr>
          <a:xfrm>
            <a:off x="154128" y="3558751"/>
            <a:ext cx="5869566" cy="1938992"/>
          </a:xfrm>
          <a:prstGeom prst="rect">
            <a:avLst/>
          </a:prstGeom>
          <a:noFill/>
          <a:ln w="38100">
            <a:solidFill>
              <a:srgbClr val="0070C0"/>
            </a:solidFill>
          </a:ln>
        </p:spPr>
        <p:txBody>
          <a:bodyPr wrap="square" rtlCol="0">
            <a:spAutoFit/>
          </a:bodyPr>
          <a:lstStyle/>
          <a:p>
            <a:r>
              <a:rPr lang="en-GB" sz="2400" b="1" dirty="0"/>
              <a:t>Not suitable snack</a:t>
            </a:r>
          </a:p>
          <a:p>
            <a:endParaRPr lang="en-GB" sz="2400" b="1" dirty="0"/>
          </a:p>
          <a:p>
            <a:endParaRPr lang="en-GB" sz="2400" b="1" dirty="0"/>
          </a:p>
          <a:p>
            <a:endParaRPr lang="en-GB" sz="2400" b="1" dirty="0"/>
          </a:p>
          <a:p>
            <a:endParaRPr lang="en-GB" sz="2400" b="1" dirty="0"/>
          </a:p>
        </p:txBody>
      </p:sp>
      <p:sp>
        <p:nvSpPr>
          <p:cNvPr id="5" name="TextBox 4">
            <a:extLst>
              <a:ext uri="{FF2B5EF4-FFF2-40B4-BE49-F238E27FC236}">
                <a16:creationId xmlns:a16="http://schemas.microsoft.com/office/drawing/2014/main" id="{5138235A-E739-FB8A-768C-459C9622BB78}"/>
              </a:ext>
            </a:extLst>
          </p:cNvPr>
          <p:cNvSpPr txBox="1"/>
          <p:nvPr/>
        </p:nvSpPr>
        <p:spPr>
          <a:xfrm>
            <a:off x="6103786" y="3558751"/>
            <a:ext cx="5973987" cy="1938992"/>
          </a:xfrm>
          <a:prstGeom prst="rect">
            <a:avLst/>
          </a:prstGeom>
          <a:noFill/>
          <a:ln w="38100">
            <a:solidFill>
              <a:srgbClr val="53B058"/>
            </a:solidFill>
          </a:ln>
        </p:spPr>
        <p:txBody>
          <a:bodyPr wrap="square" rtlCol="0">
            <a:spAutoFit/>
          </a:bodyPr>
          <a:lstStyle/>
          <a:p>
            <a:r>
              <a:rPr lang="en-GB" sz="2400" b="1" dirty="0"/>
              <a:t>Suitable snack</a:t>
            </a:r>
          </a:p>
          <a:p>
            <a:endParaRPr lang="en-GB" sz="2400" b="1" dirty="0"/>
          </a:p>
          <a:p>
            <a:endParaRPr lang="en-GB" sz="2400" b="1" dirty="0"/>
          </a:p>
          <a:p>
            <a:br>
              <a:rPr lang="en-GB" sz="2400" b="1" dirty="0"/>
            </a:br>
            <a:endParaRPr lang="en-GB" sz="2400" b="1" dirty="0"/>
          </a:p>
        </p:txBody>
      </p:sp>
      <p:pic>
        <p:nvPicPr>
          <p:cNvPr id="7" name="Picture 4" descr="Easy Homemade Cereal Bars">
            <a:extLst>
              <a:ext uri="{FF2B5EF4-FFF2-40B4-BE49-F238E27FC236}">
                <a16:creationId xmlns:a16="http://schemas.microsoft.com/office/drawing/2014/main" id="{2DB6DE75-DC28-FB5A-AE54-921114D046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497"/>
          <a:stretch/>
        </p:blipFill>
        <p:spPr bwMode="auto">
          <a:xfrm>
            <a:off x="2322509" y="2229112"/>
            <a:ext cx="1086087" cy="1281207"/>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8" descr="BEAR Snacks | Healthy Snacks for Kids">
            <a:extLst>
              <a:ext uri="{FF2B5EF4-FFF2-40B4-BE49-F238E27FC236}">
                <a16:creationId xmlns:a16="http://schemas.microsoft.com/office/drawing/2014/main" id="{5490A5E0-B809-13F5-CB30-A51FC56259E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0" name="Picture 9">
            <a:extLst>
              <a:ext uri="{FF2B5EF4-FFF2-40B4-BE49-F238E27FC236}">
                <a16:creationId xmlns:a16="http://schemas.microsoft.com/office/drawing/2014/main" id="{AF4A4858-E2D1-A8C9-1C56-A362BE8D82BC}"/>
              </a:ext>
            </a:extLst>
          </p:cNvPr>
          <p:cNvPicPr>
            <a:picLocks noChangeAspect="1"/>
          </p:cNvPicPr>
          <p:nvPr/>
        </p:nvPicPr>
        <p:blipFill>
          <a:blip r:embed="rId3"/>
          <a:stretch>
            <a:fillRect/>
          </a:stretch>
        </p:blipFill>
        <p:spPr>
          <a:xfrm>
            <a:off x="9235045" y="2447635"/>
            <a:ext cx="1310829" cy="1018119"/>
          </a:xfrm>
          <a:prstGeom prst="rect">
            <a:avLst/>
          </a:prstGeom>
        </p:spPr>
      </p:pic>
      <p:pic>
        <p:nvPicPr>
          <p:cNvPr id="11" name="Picture 10">
            <a:extLst>
              <a:ext uri="{FF2B5EF4-FFF2-40B4-BE49-F238E27FC236}">
                <a16:creationId xmlns:a16="http://schemas.microsoft.com/office/drawing/2014/main" id="{BA864CE9-49EB-18D6-5D74-01C8985CD904}"/>
              </a:ext>
            </a:extLst>
          </p:cNvPr>
          <p:cNvPicPr>
            <a:picLocks noChangeAspect="1"/>
          </p:cNvPicPr>
          <p:nvPr/>
        </p:nvPicPr>
        <p:blipFill>
          <a:blip r:embed="rId4"/>
          <a:stretch>
            <a:fillRect/>
          </a:stretch>
        </p:blipFill>
        <p:spPr>
          <a:xfrm>
            <a:off x="5685653" y="2600219"/>
            <a:ext cx="1129575" cy="783124"/>
          </a:xfrm>
          <a:prstGeom prst="rect">
            <a:avLst/>
          </a:prstGeom>
        </p:spPr>
      </p:pic>
      <p:pic>
        <p:nvPicPr>
          <p:cNvPr id="12" name="Picture 11">
            <a:extLst>
              <a:ext uri="{FF2B5EF4-FFF2-40B4-BE49-F238E27FC236}">
                <a16:creationId xmlns:a16="http://schemas.microsoft.com/office/drawing/2014/main" id="{AC74D3D6-97F6-BC82-9766-4838A2AE9899}"/>
              </a:ext>
            </a:extLst>
          </p:cNvPr>
          <p:cNvPicPr>
            <a:picLocks noChangeAspect="1"/>
          </p:cNvPicPr>
          <p:nvPr/>
        </p:nvPicPr>
        <p:blipFill>
          <a:blip r:embed="rId5"/>
          <a:stretch>
            <a:fillRect/>
          </a:stretch>
        </p:blipFill>
        <p:spPr>
          <a:xfrm>
            <a:off x="3922915" y="2540000"/>
            <a:ext cx="1219549" cy="861065"/>
          </a:xfrm>
          <a:prstGeom prst="rect">
            <a:avLst/>
          </a:prstGeom>
        </p:spPr>
      </p:pic>
      <p:pic>
        <p:nvPicPr>
          <p:cNvPr id="13" name="Picture 12">
            <a:extLst>
              <a:ext uri="{FF2B5EF4-FFF2-40B4-BE49-F238E27FC236}">
                <a16:creationId xmlns:a16="http://schemas.microsoft.com/office/drawing/2014/main" id="{6570D025-4BC8-EE6A-37F0-AE72243CA446}"/>
              </a:ext>
            </a:extLst>
          </p:cNvPr>
          <p:cNvPicPr>
            <a:picLocks noChangeAspect="1"/>
          </p:cNvPicPr>
          <p:nvPr/>
        </p:nvPicPr>
        <p:blipFill>
          <a:blip r:embed="rId6"/>
          <a:stretch>
            <a:fillRect/>
          </a:stretch>
        </p:blipFill>
        <p:spPr>
          <a:xfrm>
            <a:off x="10558920" y="2348600"/>
            <a:ext cx="1428571" cy="950649"/>
          </a:xfrm>
          <a:prstGeom prst="rect">
            <a:avLst/>
          </a:prstGeom>
        </p:spPr>
      </p:pic>
      <p:pic>
        <p:nvPicPr>
          <p:cNvPr id="14" name="Picture 13" descr="Chart&#10;&#10;Description automatically generated">
            <a:extLst>
              <a:ext uri="{FF2B5EF4-FFF2-40B4-BE49-F238E27FC236}">
                <a16:creationId xmlns:a16="http://schemas.microsoft.com/office/drawing/2014/main" id="{736D427E-0065-343A-077D-B1D3592A25F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44754" y="214651"/>
            <a:ext cx="1492299" cy="1489778"/>
          </a:xfrm>
          <a:prstGeom prst="rect">
            <a:avLst/>
          </a:prstGeom>
        </p:spPr>
      </p:pic>
      <p:pic>
        <p:nvPicPr>
          <p:cNvPr id="15" name="Picture 14">
            <a:extLst>
              <a:ext uri="{FF2B5EF4-FFF2-40B4-BE49-F238E27FC236}">
                <a16:creationId xmlns:a16="http://schemas.microsoft.com/office/drawing/2014/main" id="{914096B3-0F54-ED95-E460-FCA4F04BE8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071" y="2402976"/>
            <a:ext cx="1007302" cy="945650"/>
          </a:xfrm>
          <a:prstGeom prst="rect">
            <a:avLst/>
          </a:prstGeom>
        </p:spPr>
      </p:pic>
      <p:pic>
        <p:nvPicPr>
          <p:cNvPr id="17" name="Picture 16">
            <a:extLst>
              <a:ext uri="{FF2B5EF4-FFF2-40B4-BE49-F238E27FC236}">
                <a16:creationId xmlns:a16="http://schemas.microsoft.com/office/drawing/2014/main" id="{B41F34A9-8037-A580-7881-4494FECBE5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89436" y="2151997"/>
            <a:ext cx="1693968" cy="1360256"/>
          </a:xfrm>
          <a:prstGeom prst="rect">
            <a:avLst/>
          </a:prstGeom>
        </p:spPr>
      </p:pic>
    </p:spTree>
    <p:extLst>
      <p:ext uri="{BB962C8B-B14F-4D97-AF65-F5344CB8AC3E}">
        <p14:creationId xmlns:p14="http://schemas.microsoft.com/office/powerpoint/2010/main" val="425134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25 E" pathEditMode="relative" ptsTypes="">
                                      <p:cBhvr>
                                        <p:cTn id="6" dur="2000" fill="hold"/>
                                        <p:tgtEl>
                                          <p:spTgt spid="1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95833E-6 2.96296E-6 L 0.00169 0.28264 " pathEditMode="relative" rAng="0" ptsTypes="AA">
                                      <p:cBhvr>
                                        <p:cTn id="10" dur="2000" fill="hold"/>
                                        <p:tgtEl>
                                          <p:spTgt spid="7"/>
                                        </p:tgtEl>
                                        <p:attrNameLst>
                                          <p:attrName>ppt_x</p:attrName>
                                          <p:attrName>ppt_y</p:attrName>
                                        </p:attrNameLst>
                                      </p:cBhvr>
                                      <p:rCtr x="78" y="14120"/>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4.79167E-6 -1.85185E-6 L 0.19948 0.24306 " pathEditMode="relative" rAng="0" ptsTypes="AA">
                                      <p:cBhvr>
                                        <p:cTn id="14" dur="2000" fill="hold"/>
                                        <p:tgtEl>
                                          <p:spTgt spid="12"/>
                                        </p:tgtEl>
                                        <p:attrNameLst>
                                          <p:attrName>ppt_x</p:attrName>
                                          <p:attrName>ppt_y</p:attrName>
                                        </p:attrNameLst>
                                      </p:cBhvr>
                                      <p:rCtr x="9974" y="12153"/>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nodeType="clickEffect">
                                  <p:stCondLst>
                                    <p:cond delay="0"/>
                                  </p:stCondLst>
                                  <p:childTnLst>
                                    <p:animMotion origin="layout" path="M -0.00013 -0.03356 L 0.18073 0.23195 " pathEditMode="relative" rAng="0" ptsTypes="AA">
                                      <p:cBhvr>
                                        <p:cTn id="18" dur="2000" fill="hold"/>
                                        <p:tgtEl>
                                          <p:spTgt spid="11"/>
                                        </p:tgtEl>
                                        <p:attrNameLst>
                                          <p:attrName>ppt_x</p:attrName>
                                          <p:attrName>ppt_y</p:attrName>
                                        </p:attrNameLst>
                                      </p:cBhvr>
                                      <p:rCtr x="9036" y="13264"/>
                                    </p:animMotion>
                                  </p:childTnLst>
                                </p:cTn>
                              </p:par>
                            </p:childTnLst>
                          </p:cTn>
                        </p:par>
                      </p:childTnLst>
                    </p:cTn>
                  </p:par>
                  <p:par>
                    <p:cTn id="19" fill="hold">
                      <p:stCondLst>
                        <p:cond delay="indefinite"/>
                      </p:stCondLst>
                      <p:childTnLst>
                        <p:par>
                          <p:cTn id="20" fill="hold">
                            <p:stCondLst>
                              <p:cond delay="0"/>
                            </p:stCondLst>
                            <p:childTnLst>
                              <p:par>
                                <p:cTn id="21" presetID="50" presetClass="path" presetSubtype="0" accel="50000" decel="50000" fill="hold" nodeType="clickEffect">
                                  <p:stCondLst>
                                    <p:cond delay="0"/>
                                  </p:stCondLst>
                                  <p:childTnLst>
                                    <p:animMotion origin="layout" path="M -1.45833E-6 -2.96296E-6 L -0.12825 -2.96296E-6 C -0.18568 -2.96296E-6 -0.25638 0.06505 -0.25638 0.11806 L -0.25638 0.23635 " pathEditMode="relative" rAng="0" ptsTypes="AAAA">
                                      <p:cBhvr>
                                        <p:cTn id="22" dur="2000" fill="hold"/>
                                        <p:tgtEl>
                                          <p:spTgt spid="17"/>
                                        </p:tgtEl>
                                        <p:attrNameLst>
                                          <p:attrName>ppt_x</p:attrName>
                                          <p:attrName>ppt_y</p:attrName>
                                        </p:attrNameLst>
                                      </p:cBhvr>
                                      <p:rCtr x="-12826" y="11806"/>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08333E-6 1.48148E-6 L 2.08333E-6 0.25 " pathEditMode="relative" rAng="0" ptsTypes="AA">
                                      <p:cBhvr>
                                        <p:cTn id="26" dur="2000" fill="hold"/>
                                        <p:tgtEl>
                                          <p:spTgt spid="10"/>
                                        </p:tgtEl>
                                        <p:attrNameLst>
                                          <p:attrName>ppt_x</p:attrName>
                                          <p:attrName>ppt_y</p:attrName>
                                        </p:attrNameLst>
                                      </p:cBhvr>
                                      <p:rCtr x="0" y="1250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6.25E-7 -4.07407E-6 L 0.00286 0.27199 " pathEditMode="relative" rAng="0" ptsTypes="AA">
                                      <p:cBhvr>
                                        <p:cTn id="30" dur="2000" fill="hold"/>
                                        <p:tgtEl>
                                          <p:spTgt spid="13"/>
                                        </p:tgtEl>
                                        <p:attrNameLst>
                                          <p:attrName>ppt_x</p:attrName>
                                          <p:attrName>ppt_y</p:attrName>
                                        </p:attrNameLst>
                                      </p:cBhvr>
                                      <p:rCtr x="143" y="13588"/>
                                    </p:animMotion>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6E744-4327-0046-2967-165BA5A65FAC}"/>
              </a:ext>
            </a:extLst>
          </p:cNvPr>
          <p:cNvSpPr txBox="1">
            <a:spLocks/>
          </p:cNvSpPr>
          <p:nvPr/>
        </p:nvSpPr>
        <p:spPr>
          <a:xfrm>
            <a:off x="703609" y="740876"/>
            <a:ext cx="10589793"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dirty="0">
                <a:latin typeface="Georgia"/>
              </a:rPr>
              <a:t>Remember!</a:t>
            </a:r>
          </a:p>
        </p:txBody>
      </p:sp>
      <p:sp>
        <p:nvSpPr>
          <p:cNvPr id="3" name="Text Placeholder 2">
            <a:extLst>
              <a:ext uri="{FF2B5EF4-FFF2-40B4-BE49-F238E27FC236}">
                <a16:creationId xmlns:a16="http://schemas.microsoft.com/office/drawing/2014/main" id="{9694CBC1-1E7D-A295-3814-35ACF4C562AD}"/>
              </a:ext>
            </a:extLst>
          </p:cNvPr>
          <p:cNvSpPr txBox="1">
            <a:spLocks/>
          </p:cNvSpPr>
          <p:nvPr/>
        </p:nvSpPr>
        <p:spPr>
          <a:xfrm>
            <a:off x="617996" y="3426484"/>
            <a:ext cx="5998840" cy="193914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srgbClr val="000000"/>
                </a:solidFill>
              </a:rPr>
              <a:t>Everyone can do something to eat better.</a:t>
            </a:r>
          </a:p>
          <a:p>
            <a:endParaRPr lang="en-GB" sz="2400" dirty="0">
              <a:solidFill>
                <a:srgbClr val="000000"/>
              </a:solidFill>
            </a:endParaRPr>
          </a:p>
          <a:p>
            <a:r>
              <a:rPr lang="en-GB" sz="2400" dirty="0">
                <a:solidFill>
                  <a:srgbClr val="000000"/>
                </a:solidFill>
              </a:rPr>
              <a:t>What will you choose for snack next time?</a:t>
            </a:r>
            <a:br>
              <a:rPr lang="en-GB" sz="2400" dirty="0">
                <a:solidFill>
                  <a:srgbClr val="000000"/>
                </a:solidFill>
              </a:rPr>
            </a:br>
            <a:endParaRPr lang="en-US" sz="2400" dirty="0"/>
          </a:p>
        </p:txBody>
      </p:sp>
      <p:pic>
        <p:nvPicPr>
          <p:cNvPr id="4" name="Picture 3" descr="Chart&#10;&#10;Description automatically generated">
            <a:extLst>
              <a:ext uri="{FF2B5EF4-FFF2-40B4-BE49-F238E27FC236}">
                <a16:creationId xmlns:a16="http://schemas.microsoft.com/office/drawing/2014/main" id="{A6C3D7CD-F72A-731F-3D35-07D16DC7D7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65809" y="1867878"/>
            <a:ext cx="1492299" cy="1489778"/>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5C8E9D59-6062-6D82-45AD-A5FFF6EE2E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3095" y="3426484"/>
            <a:ext cx="1492298" cy="1489777"/>
          </a:xfrm>
          <a:prstGeom prst="rect">
            <a:avLst/>
          </a:prstGeom>
        </p:spPr>
      </p:pic>
      <p:pic>
        <p:nvPicPr>
          <p:cNvPr id="6" name="Picture 5" descr="A picture containing chart&#10;&#10;Description automatically generated">
            <a:extLst>
              <a:ext uri="{FF2B5EF4-FFF2-40B4-BE49-F238E27FC236}">
                <a16:creationId xmlns:a16="http://schemas.microsoft.com/office/drawing/2014/main" id="{3700BBCB-7E2B-4248-2EA2-A8196108FC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87109" y="1867878"/>
            <a:ext cx="1489778" cy="1487261"/>
          </a:xfrm>
          <a:prstGeom prst="rect">
            <a:avLst/>
          </a:prstGeom>
        </p:spPr>
      </p:pic>
      <p:pic>
        <p:nvPicPr>
          <p:cNvPr id="7" name="Picture 6" descr="A blue circle with a bowl of fruit and text&#10;&#10;Description automatically generated with low confidence">
            <a:extLst>
              <a:ext uri="{FF2B5EF4-FFF2-40B4-BE49-F238E27FC236}">
                <a16:creationId xmlns:a16="http://schemas.microsoft.com/office/drawing/2014/main" id="{4B19BE9C-E0D5-971E-4193-011532E40484}"/>
              </a:ext>
            </a:extLst>
          </p:cNvPr>
          <p:cNvPicPr>
            <a:picLocks noChangeAspect="1"/>
          </p:cNvPicPr>
          <p:nvPr/>
        </p:nvPicPr>
        <p:blipFill>
          <a:blip r:embed="rId5"/>
          <a:stretch>
            <a:fillRect/>
          </a:stretch>
        </p:blipFill>
        <p:spPr>
          <a:xfrm>
            <a:off x="8488972" y="1833427"/>
            <a:ext cx="1489778" cy="1489778"/>
          </a:xfrm>
          <a:prstGeom prst="rect">
            <a:avLst/>
          </a:prstGeom>
        </p:spPr>
      </p:pic>
      <p:pic>
        <p:nvPicPr>
          <p:cNvPr id="8" name="Picture 7" descr="A picture containing text, cartoon, clipart&#10;&#10;Description automatically generated">
            <a:extLst>
              <a:ext uri="{FF2B5EF4-FFF2-40B4-BE49-F238E27FC236}">
                <a16:creationId xmlns:a16="http://schemas.microsoft.com/office/drawing/2014/main" id="{83A071E3-82B3-DC3D-6BD1-ADF183935128}"/>
              </a:ext>
            </a:extLst>
          </p:cNvPr>
          <p:cNvPicPr>
            <a:picLocks noChangeAspect="1"/>
          </p:cNvPicPr>
          <p:nvPr/>
        </p:nvPicPr>
        <p:blipFill>
          <a:blip r:embed="rId6"/>
          <a:stretch>
            <a:fillRect/>
          </a:stretch>
        </p:blipFill>
        <p:spPr>
          <a:xfrm>
            <a:off x="9355475" y="3393328"/>
            <a:ext cx="1489778" cy="1487261"/>
          </a:xfrm>
          <a:prstGeom prst="rect">
            <a:avLst/>
          </a:prstGeom>
        </p:spPr>
      </p:pic>
    </p:spTree>
    <p:extLst>
      <p:ext uri="{BB962C8B-B14F-4D97-AF65-F5344CB8AC3E}">
        <p14:creationId xmlns:p14="http://schemas.microsoft.com/office/powerpoint/2010/main" val="25748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90D8F-FFF4-B888-0D16-078726A085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1E65BC-09E7-37A6-8787-65E00F08B77A}"/>
              </a:ext>
            </a:extLst>
          </p:cNvPr>
          <p:cNvSpPr txBox="1">
            <a:spLocks/>
          </p:cNvSpPr>
          <p:nvPr/>
        </p:nvSpPr>
        <p:spPr>
          <a:xfrm>
            <a:off x="458487" y="358275"/>
            <a:ext cx="12192000" cy="643155"/>
          </a:xfrm>
          <a:prstGeom prst="rect">
            <a:avLst/>
          </a:prstGeom>
        </p:spPr>
        <p:txBody>
          <a:bodyPr>
            <a:noAutofit/>
          </a:bodyPr>
          <a:lstStyle>
            <a:lvl1pPr algn="l" defTabSz="914400" rtl="0" eaLnBrk="1" latinLnBrk="0" hangingPunct="1">
              <a:lnSpc>
                <a:spcPct val="90000"/>
              </a:lnSpc>
              <a:spcBef>
                <a:spcPct val="0"/>
              </a:spcBef>
              <a:buNone/>
              <a:defRPr sz="4400" b="0" i="0" kern="1200">
                <a:solidFill>
                  <a:schemeClr val="tx1"/>
                </a:solidFill>
                <a:latin typeface="Georgia" panose="02040502050405020303" pitchFamily="18" charset="0"/>
                <a:ea typeface="+mj-ea"/>
                <a:cs typeface="+mj-cs"/>
              </a:defRPr>
            </a:lvl1pPr>
          </a:lstStyle>
          <a:p>
            <a:r>
              <a:rPr lang="en-GB" sz="3100" b="1" dirty="0">
                <a:latin typeface="Georgia"/>
              </a:rPr>
              <a:t>Activity Healthy Eating with Fibre</a:t>
            </a:r>
            <a:br>
              <a:rPr lang="en-GB" sz="3000" dirty="0"/>
            </a:br>
            <a:endParaRPr lang="en-GB" sz="3000" dirty="0"/>
          </a:p>
        </p:txBody>
      </p:sp>
      <p:sp>
        <p:nvSpPr>
          <p:cNvPr id="3" name="Subtitle 2">
            <a:extLst>
              <a:ext uri="{FF2B5EF4-FFF2-40B4-BE49-F238E27FC236}">
                <a16:creationId xmlns:a16="http://schemas.microsoft.com/office/drawing/2014/main" id="{F01D7E1F-B636-A195-803B-FDA0C3714BAF}"/>
              </a:ext>
            </a:extLst>
          </p:cNvPr>
          <p:cNvSpPr txBox="1">
            <a:spLocks/>
          </p:cNvSpPr>
          <p:nvPr/>
        </p:nvSpPr>
        <p:spPr>
          <a:xfrm>
            <a:off x="290981" y="1260510"/>
            <a:ext cx="6831714" cy="35106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1200" b="1" dirty="0"/>
              <a:t>Instructions </a:t>
            </a:r>
            <a:r>
              <a:rPr lang="en-GB" sz="1200" dirty="0"/>
              <a:t> </a:t>
            </a:r>
          </a:p>
          <a:p>
            <a:pPr lvl="0"/>
            <a:r>
              <a:rPr lang="en-GB" sz="1200" dirty="0"/>
              <a:t>Split the class into five groups and provide each with a Blank Eatwell Guide and fibre cards.</a:t>
            </a:r>
          </a:p>
          <a:p>
            <a:pPr lvl="0"/>
            <a:r>
              <a:rPr lang="en-GB" sz="1200" dirty="0"/>
              <a:t>Sort the cards into three piles based on the back colour: no colour (low fibre), orange (source of fibre), green (high fibre).</a:t>
            </a:r>
          </a:p>
          <a:p>
            <a:pPr lvl="0"/>
            <a:r>
              <a:rPr lang="en-GB" sz="1200" dirty="0"/>
              <a:t>Explain the colour coding, then start with the no colour cards. Ask the children to place them on the correct food group on the Eatwell Guide. Discuss which foods are low in fibre, noting white bread, pasta, and some vegetables like cucumber.</a:t>
            </a:r>
          </a:p>
          <a:p>
            <a:pPr lvl="0"/>
            <a:r>
              <a:rPr lang="en-GB" sz="1200" dirty="0"/>
              <a:t>Repeat the process with orange and green cards, encouraging reflection on which foods are good sources of fibre.</a:t>
            </a:r>
          </a:p>
          <a:p>
            <a:pPr lvl="0"/>
            <a:r>
              <a:rPr lang="en-GB" sz="1200" dirty="0"/>
              <a:t>Where appropriate refer to the assembly presentation </a:t>
            </a:r>
          </a:p>
          <a:p>
            <a:pPr marL="0" lvl="0" indent="0">
              <a:buNone/>
            </a:pPr>
            <a:r>
              <a:rPr lang="en-GB" sz="1200" b="1" dirty="0"/>
              <a:t>Share &amp; Reflection: </a:t>
            </a:r>
            <a:r>
              <a:rPr lang="en-GB" sz="1200" dirty="0"/>
              <a:t> </a:t>
            </a:r>
          </a:p>
          <a:p>
            <a:pPr lvl="0"/>
            <a:r>
              <a:rPr lang="en-GB" sz="1200" dirty="0"/>
              <a:t>Compare wholemeal and white foods. Discuss how fibre content changes with simple swaps. Highlight that fibre is found in wholegrains, fruit and veg, and plant-based proteins. </a:t>
            </a:r>
          </a:p>
          <a:p>
            <a:pPr lvl="0"/>
            <a:r>
              <a:rPr lang="en-GB" sz="1200" dirty="0"/>
              <a:t>Ask children to read the content of fibre for wholemeal vs white bread, cornflakes vs porridge, or white pasta vs wholemeal pasta. </a:t>
            </a:r>
          </a:p>
          <a:p>
            <a:pPr lvl="0"/>
            <a:r>
              <a:rPr lang="en-GB" sz="1200" dirty="0"/>
              <a:t>Discuss how they can increase their fibre if they make simple swaps. </a:t>
            </a:r>
          </a:p>
          <a:p>
            <a:pPr lvl="0"/>
            <a:r>
              <a:rPr lang="en-GB" sz="1200" dirty="0"/>
              <a:t>Discuss the content of fibre, which foods are high in fibre, and why. What have you noticed (e.g., vegetables are low, does this mean we don’t need to eat them)? Explain that F&amp;V contain high percentage of water rather than dry foods such as porridge oat</a:t>
            </a:r>
          </a:p>
          <a:p>
            <a:pPr lvl="0"/>
            <a:r>
              <a:rPr lang="en-GB" sz="1200" dirty="0"/>
              <a:t>How many food groups does it cover on the Eatwell Guide?</a:t>
            </a:r>
          </a:p>
        </p:txBody>
      </p:sp>
      <p:sp>
        <p:nvSpPr>
          <p:cNvPr id="4" name="Subtitle 2">
            <a:extLst>
              <a:ext uri="{FF2B5EF4-FFF2-40B4-BE49-F238E27FC236}">
                <a16:creationId xmlns:a16="http://schemas.microsoft.com/office/drawing/2014/main" id="{4084FB41-E5DC-44BB-E97B-D56F7EAEEB4D}"/>
              </a:ext>
            </a:extLst>
          </p:cNvPr>
          <p:cNvSpPr txBox="1">
            <a:spLocks/>
          </p:cNvSpPr>
          <p:nvPr/>
        </p:nvSpPr>
        <p:spPr>
          <a:xfrm>
            <a:off x="7267074" y="1170358"/>
            <a:ext cx="4767456" cy="41070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Resources </a:t>
            </a:r>
          </a:p>
          <a:p>
            <a:pPr lvl="1"/>
            <a:r>
              <a:rPr lang="en-US" sz="2000" dirty="0"/>
              <a:t>5x  Blank </a:t>
            </a:r>
            <a:r>
              <a:rPr lang="en-GB" sz="2000" dirty="0"/>
              <a:t>UK Eatwell Guides </a:t>
            </a:r>
            <a:r>
              <a:rPr lang="en-GB" sz="2000" dirty="0">
                <a:hlinkClick r:id="rId2"/>
              </a:rPr>
              <a:t>https://www.foodafactoflife.org.uk/media/2467/blank-eatwell-guide-ws-711c1.pdf</a:t>
            </a:r>
            <a:r>
              <a:rPr lang="en-GB" sz="2000" dirty="0"/>
              <a:t> </a:t>
            </a:r>
            <a:endParaRPr lang="en-US" sz="2000" dirty="0"/>
          </a:p>
          <a:p>
            <a:pPr lvl="1"/>
            <a:r>
              <a:rPr lang="en-US" sz="2000" dirty="0"/>
              <a:t>5x Sets of </a:t>
            </a:r>
            <a:r>
              <a:rPr lang="en-GB" sz="2000" dirty="0"/>
              <a:t>Fibre cards </a:t>
            </a:r>
            <a:r>
              <a:rPr lang="en-GB" sz="2000" dirty="0">
                <a:solidFill>
                  <a:srgbClr val="0563C1"/>
                </a:solidFill>
                <a:hlinkClick r:id="rId3"/>
              </a:rPr>
              <a:t>https://www.foodafactoflife.org.uk/search-results?q=fibre</a:t>
            </a:r>
            <a:r>
              <a:rPr lang="en-GB" sz="2000" dirty="0">
                <a:solidFill>
                  <a:srgbClr val="0563C1"/>
                </a:solidFill>
              </a:rPr>
              <a:t> </a:t>
            </a:r>
          </a:p>
          <a:p>
            <a:pPr lvl="1"/>
            <a:r>
              <a:rPr lang="en-US" sz="2000" dirty="0"/>
              <a:t>1x A1 or A0 UK Eatwell Guide </a:t>
            </a:r>
            <a:r>
              <a:rPr lang="en-US" sz="2000" dirty="0">
                <a:hlinkClick r:id="rId4"/>
              </a:rPr>
              <a:t>https://www.gov.uk/government/publications/the-eatwell-guide</a:t>
            </a:r>
            <a:r>
              <a:rPr lang="en-US" sz="2000" dirty="0"/>
              <a:t> </a:t>
            </a:r>
          </a:p>
          <a:p>
            <a:pPr lvl="1"/>
            <a:endParaRPr lang="en-US" sz="2000" dirty="0"/>
          </a:p>
          <a:p>
            <a:pPr lvl="1"/>
            <a:r>
              <a:rPr lang="en-US" sz="2000" dirty="0"/>
              <a:t>Information for the teacher: 1x </a:t>
            </a:r>
            <a:r>
              <a:rPr lang="en-US" sz="2000" dirty="0" err="1"/>
              <a:t>Fibre</a:t>
            </a:r>
            <a:r>
              <a:rPr lang="en-US" sz="2000" dirty="0"/>
              <a:t> February Teachers’ Guide </a:t>
            </a:r>
            <a:r>
              <a:rPr lang="en-US" sz="2000" dirty="0">
                <a:hlinkClick r:id="rId5"/>
              </a:rPr>
              <a:t>https://www.foodafactoflife.org.uk/media/rhrj4cy0/fibre-february-tg-516ap-v3.pdf</a:t>
            </a:r>
            <a:r>
              <a:rPr lang="en-US" sz="2000" dirty="0"/>
              <a:t> </a:t>
            </a:r>
          </a:p>
          <a:p>
            <a:pPr lvl="1"/>
            <a:endParaRPr lang="en-US" sz="2000" dirty="0"/>
          </a:p>
        </p:txBody>
      </p:sp>
    </p:spTree>
    <p:extLst>
      <p:ext uri="{BB962C8B-B14F-4D97-AF65-F5344CB8AC3E}">
        <p14:creationId xmlns:p14="http://schemas.microsoft.com/office/powerpoint/2010/main" val="2694132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4A0F53-70CB-1E53-A9F5-AA17ADB1C45F}"/>
              </a:ext>
            </a:extLst>
          </p:cNvPr>
          <p:cNvPicPr>
            <a:picLocks noChangeAspect="1"/>
          </p:cNvPicPr>
          <p:nvPr/>
        </p:nvPicPr>
        <p:blipFill>
          <a:blip r:embed="rId3">
            <a:extLst>
              <a:ext uri="{28A0092B-C50C-407E-A947-70E740481C1C}">
                <a14:useLocalDpi xmlns:a14="http://schemas.microsoft.com/office/drawing/2010/main" val="0"/>
              </a:ext>
            </a:extLst>
          </a:blip>
          <a:srcRect t="19048" b="7302"/>
          <a:stretch>
            <a:fillRect/>
          </a:stretch>
        </p:blipFill>
        <p:spPr>
          <a:xfrm>
            <a:off x="4452445" y="63588"/>
            <a:ext cx="3690069" cy="6794412"/>
          </a:xfrm>
          <a:prstGeom prst="rect">
            <a:avLst/>
          </a:prstGeom>
        </p:spPr>
      </p:pic>
    </p:spTree>
    <p:extLst>
      <p:ext uri="{BB962C8B-B14F-4D97-AF65-F5344CB8AC3E}">
        <p14:creationId xmlns:p14="http://schemas.microsoft.com/office/powerpoint/2010/main" val="2355479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F46236-66E2-1099-9CCE-5D41AC174786}"/>
              </a:ext>
            </a:extLst>
          </p:cNvPr>
          <p:cNvPicPr>
            <a:picLocks noChangeAspect="1"/>
          </p:cNvPicPr>
          <p:nvPr/>
        </p:nvPicPr>
        <p:blipFill>
          <a:blip r:embed="rId3">
            <a:extLst>
              <a:ext uri="{28A0092B-C50C-407E-A947-70E740481C1C}">
                <a14:useLocalDpi xmlns:a14="http://schemas.microsoft.com/office/drawing/2010/main" val="0"/>
              </a:ext>
            </a:extLst>
          </a:blip>
          <a:srcRect l="7813" t="16719" r="7958" b="15344"/>
          <a:stretch>
            <a:fillRect/>
          </a:stretch>
        </p:blipFill>
        <p:spPr>
          <a:xfrm>
            <a:off x="-56084" y="136071"/>
            <a:ext cx="12248084" cy="6585857"/>
          </a:xfrm>
          <a:prstGeom prst="rect">
            <a:avLst/>
          </a:prstGeom>
        </p:spPr>
      </p:pic>
    </p:spTree>
    <p:extLst>
      <p:ext uri="{BB962C8B-B14F-4D97-AF65-F5344CB8AC3E}">
        <p14:creationId xmlns:p14="http://schemas.microsoft.com/office/powerpoint/2010/main" val="292507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59796-B04A-E70F-B158-45922D974E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3A2479-A4F2-2BBB-B589-8020651E4DBA}"/>
              </a:ext>
            </a:extLst>
          </p:cNvPr>
          <p:cNvSpPr txBox="1">
            <a:spLocks/>
          </p:cNvSpPr>
          <p:nvPr/>
        </p:nvSpPr>
        <p:spPr>
          <a:xfrm>
            <a:off x="979120" y="461816"/>
            <a:ext cx="11303221"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Georgia"/>
              </a:rPr>
              <a:t>Healthy Meals &amp; snacks with focus on fibre!</a:t>
            </a:r>
            <a:endParaRPr lang="en-US" sz="3600" b="1" dirty="0">
              <a:latin typeface="Georgia"/>
            </a:endParaRPr>
          </a:p>
        </p:txBody>
      </p:sp>
      <p:sp>
        <p:nvSpPr>
          <p:cNvPr id="3" name="Text Placeholder 2">
            <a:extLst>
              <a:ext uri="{FF2B5EF4-FFF2-40B4-BE49-F238E27FC236}">
                <a16:creationId xmlns:a16="http://schemas.microsoft.com/office/drawing/2014/main" id="{B105F727-A98F-78C3-91E0-C9CBB3B201D8}"/>
              </a:ext>
            </a:extLst>
          </p:cNvPr>
          <p:cNvSpPr txBox="1">
            <a:spLocks/>
          </p:cNvSpPr>
          <p:nvPr/>
        </p:nvSpPr>
        <p:spPr>
          <a:xfrm>
            <a:off x="703747" y="-238373"/>
            <a:ext cx="10613056" cy="389214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solidFill>
                  <a:schemeClr val="tx1"/>
                </a:solidFill>
              </a:rPr>
              <a:t>There are five themes to help everyone eat well!</a:t>
            </a:r>
            <a:endParaRPr lang="en-US" sz="2400" dirty="0">
              <a:solidFill>
                <a:schemeClr val="tx1"/>
              </a:solidFill>
            </a:endParaRPr>
          </a:p>
        </p:txBody>
      </p:sp>
      <p:grpSp>
        <p:nvGrpSpPr>
          <p:cNvPr id="4" name="Group 3">
            <a:extLst>
              <a:ext uri="{FF2B5EF4-FFF2-40B4-BE49-F238E27FC236}">
                <a16:creationId xmlns:a16="http://schemas.microsoft.com/office/drawing/2014/main" id="{31CAC39A-8580-2B9F-06CA-43F9AE471879}"/>
              </a:ext>
            </a:extLst>
          </p:cNvPr>
          <p:cNvGrpSpPr/>
          <p:nvPr/>
        </p:nvGrpSpPr>
        <p:grpSpPr>
          <a:xfrm>
            <a:off x="605176" y="2261922"/>
            <a:ext cx="10981648" cy="2041658"/>
            <a:chOff x="501488" y="2261922"/>
            <a:chExt cx="10981648" cy="2041658"/>
          </a:xfrm>
        </p:grpSpPr>
        <p:pic>
          <p:nvPicPr>
            <p:cNvPr id="5" name="Picture 4" descr="Chart&#10;&#10;Description automatically generated">
              <a:extLst>
                <a:ext uri="{FF2B5EF4-FFF2-40B4-BE49-F238E27FC236}">
                  <a16:creationId xmlns:a16="http://schemas.microsoft.com/office/drawing/2014/main" id="{6C1D5724-EB0F-5995-0CF2-F9FB8B642C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488" y="2261922"/>
              <a:ext cx="2045113" cy="2041658"/>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8DCA52EB-5430-BDAA-AF0A-6C7C01D87B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3025" y="2261922"/>
              <a:ext cx="2045113" cy="2041658"/>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7E35FBA3-45CA-690F-A453-C3DE791B93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8027" y="2261922"/>
              <a:ext cx="2045113" cy="2041658"/>
            </a:xfrm>
            <a:prstGeom prst="rect">
              <a:avLst/>
            </a:prstGeom>
          </p:spPr>
        </p:pic>
        <p:pic>
          <p:nvPicPr>
            <p:cNvPr id="8" name="Picture 7" descr="A blue circle with a bowl of fruit and text&#10;&#10;Description automatically generated with low confidence">
              <a:extLst>
                <a:ext uri="{FF2B5EF4-FFF2-40B4-BE49-F238E27FC236}">
                  <a16:creationId xmlns:a16="http://schemas.microsoft.com/office/drawing/2014/main" id="{5E6E0C0A-68B5-B1EA-17FE-1F1A8B960C8D}"/>
                </a:ext>
              </a:extLst>
            </p:cNvPr>
            <p:cNvPicPr>
              <a:picLocks noChangeAspect="1"/>
            </p:cNvPicPr>
            <p:nvPr/>
          </p:nvPicPr>
          <p:blipFill>
            <a:blip r:embed="rId6"/>
            <a:stretch>
              <a:fillRect/>
            </a:stretch>
          </p:blipFill>
          <p:spPr>
            <a:xfrm>
              <a:off x="2736485" y="2261922"/>
              <a:ext cx="2041658" cy="2041658"/>
            </a:xfrm>
            <a:prstGeom prst="rect">
              <a:avLst/>
            </a:prstGeom>
          </p:spPr>
        </p:pic>
        <p:pic>
          <p:nvPicPr>
            <p:cNvPr id="9" name="Picture 8" descr="A picture containing text, cartoon, clipart&#10;&#10;Description automatically generated">
              <a:extLst>
                <a:ext uri="{FF2B5EF4-FFF2-40B4-BE49-F238E27FC236}">
                  <a16:creationId xmlns:a16="http://schemas.microsoft.com/office/drawing/2014/main" id="{3558FC9B-832D-3734-4E23-77C15EFBBE05}"/>
                </a:ext>
              </a:extLst>
            </p:cNvPr>
            <p:cNvPicPr>
              <a:picLocks noChangeAspect="1"/>
            </p:cNvPicPr>
            <p:nvPr/>
          </p:nvPicPr>
          <p:blipFill>
            <a:blip r:embed="rId7"/>
            <a:stretch>
              <a:fillRect/>
            </a:stretch>
          </p:blipFill>
          <p:spPr>
            <a:xfrm>
              <a:off x="9438023" y="2261922"/>
              <a:ext cx="2045113" cy="2041658"/>
            </a:xfrm>
            <a:prstGeom prst="rect">
              <a:avLst/>
            </a:prstGeom>
          </p:spPr>
        </p:pic>
      </p:grpSp>
      <p:sp>
        <p:nvSpPr>
          <p:cNvPr id="12" name="Text Placeholder 2">
            <a:extLst>
              <a:ext uri="{FF2B5EF4-FFF2-40B4-BE49-F238E27FC236}">
                <a16:creationId xmlns:a16="http://schemas.microsoft.com/office/drawing/2014/main" id="{C7FDD0A4-FCB7-DBC6-99EB-AFC1277700C7}"/>
              </a:ext>
            </a:extLst>
          </p:cNvPr>
          <p:cNvSpPr txBox="1">
            <a:spLocks/>
          </p:cNvSpPr>
          <p:nvPr/>
        </p:nvSpPr>
        <p:spPr>
          <a:xfrm>
            <a:off x="605176" y="4638887"/>
            <a:ext cx="10613056" cy="598775"/>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200" b="1" dirty="0"/>
              <a:t>Let’s find out more!</a:t>
            </a:r>
            <a:endParaRPr lang="en-US" sz="2200" b="1" dirty="0"/>
          </a:p>
        </p:txBody>
      </p:sp>
    </p:spTree>
    <p:extLst>
      <p:ext uri="{BB962C8B-B14F-4D97-AF65-F5344CB8AC3E}">
        <p14:creationId xmlns:p14="http://schemas.microsoft.com/office/powerpoint/2010/main" val="24424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FA634-6535-ECEF-4EA1-884EA0AA33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726097-9609-0913-016D-3286902D1DD0}"/>
              </a:ext>
            </a:extLst>
          </p:cNvPr>
          <p:cNvSpPr txBox="1">
            <a:spLocks/>
          </p:cNvSpPr>
          <p:nvPr/>
        </p:nvSpPr>
        <p:spPr>
          <a:xfrm>
            <a:off x="613844" y="579708"/>
            <a:ext cx="10589793"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Georgia"/>
              </a:rPr>
              <a:t>Focus on fibre – for meals and snacks</a:t>
            </a:r>
            <a:endParaRPr lang="en-US" sz="3600" b="1" dirty="0">
              <a:latin typeface="Georgia"/>
            </a:endParaRPr>
          </a:p>
        </p:txBody>
      </p:sp>
      <p:sp>
        <p:nvSpPr>
          <p:cNvPr id="3" name="Text Placeholder 2">
            <a:extLst>
              <a:ext uri="{FF2B5EF4-FFF2-40B4-BE49-F238E27FC236}">
                <a16:creationId xmlns:a16="http://schemas.microsoft.com/office/drawing/2014/main" id="{BEC1D2C7-A242-87FC-2131-487F4CCD3B20}"/>
              </a:ext>
            </a:extLst>
          </p:cNvPr>
          <p:cNvSpPr txBox="1">
            <a:spLocks/>
          </p:cNvSpPr>
          <p:nvPr/>
        </p:nvSpPr>
        <p:spPr>
          <a:xfrm>
            <a:off x="808891" y="1553000"/>
            <a:ext cx="10589794" cy="4409649"/>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400" b="1"/>
          </a:p>
          <a:p>
            <a:endParaRPr lang="en-GB" sz="2400"/>
          </a:p>
          <a:p>
            <a:r>
              <a:rPr lang="en-GB" sz="2400"/>
              <a:t>	</a:t>
            </a:r>
            <a:endParaRPr lang="en-GB" dirty="0"/>
          </a:p>
        </p:txBody>
      </p:sp>
      <p:pic>
        <p:nvPicPr>
          <p:cNvPr id="4" name="Picture 3" descr="Diagram&#10;&#10;Description automatically generated">
            <a:extLst>
              <a:ext uri="{FF2B5EF4-FFF2-40B4-BE49-F238E27FC236}">
                <a16:creationId xmlns:a16="http://schemas.microsoft.com/office/drawing/2014/main" id="{25AF4A35-7370-42EC-7010-243B8BFBA2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9767" y="2388424"/>
            <a:ext cx="2038764" cy="3186669"/>
          </a:xfrm>
          <a:prstGeom prst="rect">
            <a:avLst/>
          </a:prstGeom>
        </p:spPr>
      </p:pic>
      <p:pic>
        <p:nvPicPr>
          <p:cNvPr id="5" name="Picture 4" descr="Chart&#10;&#10;Description automatically generated">
            <a:extLst>
              <a:ext uri="{FF2B5EF4-FFF2-40B4-BE49-F238E27FC236}">
                <a16:creationId xmlns:a16="http://schemas.microsoft.com/office/drawing/2014/main" id="{265A580A-84DB-A242-860A-C2F868F413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44754" y="374137"/>
            <a:ext cx="1352604" cy="1350319"/>
          </a:xfrm>
          <a:prstGeom prst="rect">
            <a:avLst/>
          </a:prstGeom>
        </p:spPr>
      </p:pic>
      <p:sp>
        <p:nvSpPr>
          <p:cNvPr id="6" name="TextBox 5">
            <a:extLst>
              <a:ext uri="{FF2B5EF4-FFF2-40B4-BE49-F238E27FC236}">
                <a16:creationId xmlns:a16="http://schemas.microsoft.com/office/drawing/2014/main" id="{CC872934-8E77-E7DD-7342-F18BEE2846C0}"/>
              </a:ext>
            </a:extLst>
          </p:cNvPr>
          <p:cNvSpPr txBox="1"/>
          <p:nvPr/>
        </p:nvSpPr>
        <p:spPr>
          <a:xfrm>
            <a:off x="839945" y="1707718"/>
            <a:ext cx="5649059" cy="461665"/>
          </a:xfrm>
          <a:prstGeom prst="rect">
            <a:avLst/>
          </a:prstGeom>
          <a:noFill/>
        </p:spPr>
        <p:txBody>
          <a:bodyPr wrap="square" rtlCol="0">
            <a:spAutoFit/>
          </a:bodyPr>
          <a:lstStyle/>
          <a:p>
            <a:r>
              <a:rPr lang="en-GB" sz="2400" b="1" dirty="0"/>
              <a:t>Why do we need fibre?  </a:t>
            </a:r>
          </a:p>
        </p:txBody>
      </p:sp>
      <p:sp>
        <p:nvSpPr>
          <p:cNvPr id="7" name="TextBox 6">
            <a:extLst>
              <a:ext uri="{FF2B5EF4-FFF2-40B4-BE49-F238E27FC236}">
                <a16:creationId xmlns:a16="http://schemas.microsoft.com/office/drawing/2014/main" id="{737B7481-0AB5-A181-5B4A-C89503A8474D}"/>
              </a:ext>
            </a:extLst>
          </p:cNvPr>
          <p:cNvSpPr txBox="1"/>
          <p:nvPr/>
        </p:nvSpPr>
        <p:spPr>
          <a:xfrm>
            <a:off x="387971" y="5720025"/>
            <a:ext cx="5649059" cy="461665"/>
          </a:xfrm>
          <a:prstGeom prst="rect">
            <a:avLst/>
          </a:prstGeom>
          <a:noFill/>
        </p:spPr>
        <p:txBody>
          <a:bodyPr wrap="square" rtlCol="0">
            <a:spAutoFit/>
          </a:bodyPr>
          <a:lstStyle/>
          <a:p>
            <a:pPr indent="0"/>
            <a:r>
              <a:rPr lang="en-GB" sz="2400" dirty="0"/>
              <a:t>To keep our digestive system healthy.</a:t>
            </a:r>
          </a:p>
        </p:txBody>
      </p:sp>
      <p:sp>
        <p:nvSpPr>
          <p:cNvPr id="8" name="TextBox 7">
            <a:extLst>
              <a:ext uri="{FF2B5EF4-FFF2-40B4-BE49-F238E27FC236}">
                <a16:creationId xmlns:a16="http://schemas.microsoft.com/office/drawing/2014/main" id="{5FE5E84E-680A-4C59-6476-65831E1C729F}"/>
              </a:ext>
            </a:extLst>
          </p:cNvPr>
          <p:cNvSpPr txBox="1"/>
          <p:nvPr/>
        </p:nvSpPr>
        <p:spPr>
          <a:xfrm>
            <a:off x="5521585" y="1693584"/>
            <a:ext cx="4911655" cy="461665"/>
          </a:xfrm>
          <a:prstGeom prst="rect">
            <a:avLst/>
          </a:prstGeom>
          <a:noFill/>
        </p:spPr>
        <p:txBody>
          <a:bodyPr wrap="square" rtlCol="0">
            <a:spAutoFit/>
          </a:bodyPr>
          <a:lstStyle/>
          <a:p>
            <a:r>
              <a:rPr lang="en-GB" sz="2400" b="1" dirty="0"/>
              <a:t>Where does fibre come from?</a:t>
            </a:r>
          </a:p>
        </p:txBody>
      </p:sp>
      <p:sp>
        <p:nvSpPr>
          <p:cNvPr id="9" name="TextBox 8">
            <a:extLst>
              <a:ext uri="{FF2B5EF4-FFF2-40B4-BE49-F238E27FC236}">
                <a16:creationId xmlns:a16="http://schemas.microsoft.com/office/drawing/2014/main" id="{5CAF7363-1DE1-F43C-C135-29D87C9727BB}"/>
              </a:ext>
            </a:extLst>
          </p:cNvPr>
          <p:cNvSpPr txBox="1"/>
          <p:nvPr/>
        </p:nvSpPr>
        <p:spPr>
          <a:xfrm>
            <a:off x="9104083" y="4874765"/>
            <a:ext cx="2611900" cy="369332"/>
          </a:xfrm>
          <a:prstGeom prst="rect">
            <a:avLst/>
          </a:prstGeom>
          <a:noFill/>
        </p:spPr>
        <p:txBody>
          <a:bodyPr wrap="square" rtlCol="0">
            <a:spAutoFit/>
          </a:bodyPr>
          <a:lstStyle/>
          <a:p>
            <a:pPr algn="ctr"/>
            <a:r>
              <a:rPr lang="en-GB" dirty="0"/>
              <a:t>Fruit and vegetables </a:t>
            </a:r>
          </a:p>
        </p:txBody>
      </p:sp>
      <p:sp>
        <p:nvSpPr>
          <p:cNvPr id="10" name="TextBox 9">
            <a:extLst>
              <a:ext uri="{FF2B5EF4-FFF2-40B4-BE49-F238E27FC236}">
                <a16:creationId xmlns:a16="http://schemas.microsoft.com/office/drawing/2014/main" id="{42E74772-F438-90C5-7526-3A8C090A682B}"/>
              </a:ext>
            </a:extLst>
          </p:cNvPr>
          <p:cNvSpPr txBox="1"/>
          <p:nvPr/>
        </p:nvSpPr>
        <p:spPr>
          <a:xfrm>
            <a:off x="6037030" y="6211428"/>
            <a:ext cx="2995584" cy="369332"/>
          </a:xfrm>
          <a:prstGeom prst="rect">
            <a:avLst/>
          </a:prstGeom>
          <a:noFill/>
        </p:spPr>
        <p:txBody>
          <a:bodyPr wrap="square" rtlCol="0">
            <a:spAutoFit/>
          </a:bodyPr>
          <a:lstStyle/>
          <a:p>
            <a:pPr algn="ctr"/>
            <a:r>
              <a:rPr lang="en-GB" dirty="0"/>
              <a:t>Beans, peas and lentils</a:t>
            </a:r>
          </a:p>
        </p:txBody>
      </p:sp>
      <p:pic>
        <p:nvPicPr>
          <p:cNvPr id="11" name="Picture 10">
            <a:extLst>
              <a:ext uri="{FF2B5EF4-FFF2-40B4-BE49-F238E27FC236}">
                <a16:creationId xmlns:a16="http://schemas.microsoft.com/office/drawing/2014/main" id="{59F9E0C6-E01C-CC87-CC1C-674A7B3D401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61327" y="2423906"/>
            <a:ext cx="3362093" cy="1820412"/>
          </a:xfrm>
          <a:prstGeom prst="rect">
            <a:avLst/>
          </a:prstGeom>
        </p:spPr>
      </p:pic>
      <p:pic>
        <p:nvPicPr>
          <p:cNvPr id="12" name="Picture 11" descr="A picture containing food, fruit, vegetable, dish&#10;&#10;Description automatically generated">
            <a:extLst>
              <a:ext uri="{FF2B5EF4-FFF2-40B4-BE49-F238E27FC236}">
                <a16:creationId xmlns:a16="http://schemas.microsoft.com/office/drawing/2014/main" id="{10A2F644-DC88-63E3-F310-B13A1C467A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01908" y="3006066"/>
            <a:ext cx="3064327" cy="1768716"/>
          </a:xfrm>
          <a:prstGeom prst="rect">
            <a:avLst/>
          </a:prstGeom>
        </p:spPr>
      </p:pic>
      <p:pic>
        <p:nvPicPr>
          <p:cNvPr id="13" name="Picture 12" descr="A picture containing plate, fruit, bean, nut&#10;&#10;Description automatically generated">
            <a:extLst>
              <a:ext uri="{FF2B5EF4-FFF2-40B4-BE49-F238E27FC236}">
                <a16:creationId xmlns:a16="http://schemas.microsoft.com/office/drawing/2014/main" id="{E86658A7-2E77-BEC2-8079-8E6E53B9C8E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11267" y="4129101"/>
            <a:ext cx="2847974" cy="2092561"/>
          </a:xfrm>
          <a:prstGeom prst="rect">
            <a:avLst/>
          </a:prstGeom>
        </p:spPr>
      </p:pic>
      <p:sp>
        <p:nvSpPr>
          <p:cNvPr id="14" name="TextBox 13">
            <a:extLst>
              <a:ext uri="{FF2B5EF4-FFF2-40B4-BE49-F238E27FC236}">
                <a16:creationId xmlns:a16="http://schemas.microsoft.com/office/drawing/2014/main" id="{6BF74635-29F1-F331-1626-CCFB7F64D028}"/>
              </a:ext>
            </a:extLst>
          </p:cNvPr>
          <p:cNvSpPr txBox="1"/>
          <p:nvPr/>
        </p:nvSpPr>
        <p:spPr>
          <a:xfrm>
            <a:off x="7959518" y="2468728"/>
            <a:ext cx="2146192" cy="369332"/>
          </a:xfrm>
          <a:prstGeom prst="rect">
            <a:avLst/>
          </a:prstGeom>
          <a:noFill/>
        </p:spPr>
        <p:txBody>
          <a:bodyPr wrap="square" rtlCol="0">
            <a:spAutoFit/>
          </a:bodyPr>
          <a:lstStyle/>
          <a:p>
            <a:pPr algn="ctr"/>
            <a:r>
              <a:rPr lang="en-GB" dirty="0"/>
              <a:t>Wholegrain foods</a:t>
            </a:r>
          </a:p>
        </p:txBody>
      </p:sp>
    </p:spTree>
    <p:extLst>
      <p:ext uri="{BB962C8B-B14F-4D97-AF65-F5344CB8AC3E}">
        <p14:creationId xmlns:p14="http://schemas.microsoft.com/office/powerpoint/2010/main" val="249952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498DD-8424-E23A-EE45-80680EE9C110}"/>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E3CE91DF-2558-F46D-8C44-CA0501BCAAB5}"/>
              </a:ext>
            </a:extLst>
          </p:cNvPr>
          <p:cNvSpPr txBox="1">
            <a:spLocks/>
          </p:cNvSpPr>
          <p:nvPr/>
        </p:nvSpPr>
        <p:spPr>
          <a:xfrm>
            <a:off x="808891" y="1553000"/>
            <a:ext cx="10589794" cy="4409649"/>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400" b="1"/>
          </a:p>
          <a:p>
            <a:endParaRPr lang="en-GB" sz="2400"/>
          </a:p>
          <a:p>
            <a:r>
              <a:rPr lang="en-GB" sz="2400"/>
              <a:t>	</a:t>
            </a:r>
            <a:endParaRPr lang="en-GB" dirty="0"/>
          </a:p>
        </p:txBody>
      </p:sp>
      <p:sp>
        <p:nvSpPr>
          <p:cNvPr id="3" name="Title 1">
            <a:extLst>
              <a:ext uri="{FF2B5EF4-FFF2-40B4-BE49-F238E27FC236}">
                <a16:creationId xmlns:a16="http://schemas.microsoft.com/office/drawing/2014/main" id="{179F1C40-C54E-2F89-2DEF-9B238BB926A7}"/>
              </a:ext>
            </a:extLst>
          </p:cNvPr>
          <p:cNvSpPr txBox="1">
            <a:spLocks/>
          </p:cNvSpPr>
          <p:nvPr/>
        </p:nvSpPr>
        <p:spPr>
          <a:xfrm>
            <a:off x="658165" y="-186433"/>
            <a:ext cx="6513700" cy="17394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0" i="0" kern="1200">
                <a:solidFill>
                  <a:schemeClr val="tx1"/>
                </a:solidFill>
                <a:latin typeface="Georgia" panose="02040502050405020303" pitchFamily="18" charset="0"/>
                <a:ea typeface="+mj-ea"/>
                <a:cs typeface="+mj-cs"/>
              </a:defRPr>
            </a:lvl1pPr>
          </a:lstStyle>
          <a:p>
            <a:r>
              <a:rPr lang="en-US" sz="3600" b="1" dirty="0">
                <a:latin typeface="Georgia"/>
              </a:rPr>
              <a:t>Wholegrains</a:t>
            </a:r>
            <a:br>
              <a:rPr lang="en-US" sz="3600" b="1" dirty="0">
                <a:latin typeface="Georgia"/>
              </a:rPr>
            </a:br>
            <a:r>
              <a:rPr lang="en-US" sz="3600" b="1" dirty="0">
                <a:latin typeface="Georgia"/>
              </a:rPr>
              <a:t>(</a:t>
            </a:r>
            <a:r>
              <a:rPr lang="en-US" sz="3600" b="1" dirty="0" err="1">
                <a:latin typeface="Georgia"/>
              </a:rPr>
              <a:t>wholemeal</a:t>
            </a:r>
            <a:r>
              <a:rPr lang="en-US" sz="3600" b="1" dirty="0">
                <a:latin typeface="Georgia"/>
              </a:rPr>
              <a:t>, wholewheat)</a:t>
            </a:r>
          </a:p>
        </p:txBody>
      </p:sp>
      <p:sp>
        <p:nvSpPr>
          <p:cNvPr id="4" name="Subtitle 2">
            <a:extLst>
              <a:ext uri="{FF2B5EF4-FFF2-40B4-BE49-F238E27FC236}">
                <a16:creationId xmlns:a16="http://schemas.microsoft.com/office/drawing/2014/main" id="{DD3C077B-250E-7E67-9729-A719BF77EBAC}"/>
              </a:ext>
            </a:extLst>
          </p:cNvPr>
          <p:cNvSpPr txBox="1">
            <a:spLocks/>
          </p:cNvSpPr>
          <p:nvPr/>
        </p:nvSpPr>
        <p:spPr>
          <a:xfrm>
            <a:off x="906754" y="2148611"/>
            <a:ext cx="4721161" cy="360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 </a:t>
            </a:r>
            <a:r>
              <a:rPr lang="en-GB" sz="2400" dirty="0"/>
              <a:t>A grain consists of:</a:t>
            </a:r>
          </a:p>
          <a:p>
            <a:r>
              <a:rPr lang="en-GB" sz="2400" dirty="0"/>
              <a:t>the </a:t>
            </a:r>
            <a:r>
              <a:rPr lang="en-GB" sz="2400" b="1" dirty="0"/>
              <a:t>endosperm</a:t>
            </a:r>
            <a:r>
              <a:rPr lang="en-GB" sz="2400" dirty="0"/>
              <a:t> (the white flour);</a:t>
            </a:r>
          </a:p>
          <a:p>
            <a:r>
              <a:rPr lang="en-GB" sz="2400" dirty="0"/>
              <a:t>the </a:t>
            </a:r>
            <a:r>
              <a:rPr lang="en-GB" sz="2400" b="1" dirty="0"/>
              <a:t>bran layers</a:t>
            </a:r>
            <a:r>
              <a:rPr lang="en-GB" sz="2400" dirty="0"/>
              <a:t> (outside case of the grain);</a:t>
            </a:r>
          </a:p>
          <a:p>
            <a:r>
              <a:rPr lang="en-GB" sz="2400" dirty="0"/>
              <a:t>the </a:t>
            </a:r>
            <a:r>
              <a:rPr lang="en-GB" sz="2400" b="1" dirty="0"/>
              <a:t>wheat germ </a:t>
            </a:r>
            <a:r>
              <a:rPr lang="en-GB" sz="2400" dirty="0"/>
              <a:t>(part that grows a new plant).</a:t>
            </a:r>
            <a:endParaRPr lang="en-US" sz="2400" dirty="0"/>
          </a:p>
        </p:txBody>
      </p:sp>
      <p:pic>
        <p:nvPicPr>
          <p:cNvPr id="5" name="Picture 4" descr="C:\Users\ctheobald\Desktop\Grain chain istock photos\Cross-section-of-wheat.jpg">
            <a:extLst>
              <a:ext uri="{FF2B5EF4-FFF2-40B4-BE49-F238E27FC236}">
                <a16:creationId xmlns:a16="http://schemas.microsoft.com/office/drawing/2014/main" id="{64DC40CA-91BD-92C8-BDFC-E83988E8565E}"/>
              </a:ext>
            </a:extLst>
          </p:cNvPr>
          <p:cNvPicPr/>
          <p:nvPr/>
        </p:nvPicPr>
        <p:blipFill rotWithShape="1">
          <a:blip r:embed="rId2">
            <a:extLst>
              <a:ext uri="{28A0092B-C50C-407E-A947-70E740481C1C}">
                <a14:useLocalDpi xmlns:a14="http://schemas.microsoft.com/office/drawing/2010/main" val="0"/>
              </a:ext>
            </a:extLst>
          </a:blip>
          <a:srcRect l="9376" r="6614"/>
          <a:stretch/>
        </p:blipFill>
        <p:spPr bwMode="auto">
          <a:xfrm>
            <a:off x="6564087" y="1857680"/>
            <a:ext cx="4582157" cy="3376102"/>
          </a:xfrm>
          <a:prstGeom prst="rect">
            <a:avLst/>
          </a:prstGeom>
          <a:noFill/>
          <a:ln>
            <a:noFill/>
          </a:ln>
        </p:spPr>
      </p:pic>
      <p:sp>
        <p:nvSpPr>
          <p:cNvPr id="6" name="TextBox 5">
            <a:extLst>
              <a:ext uri="{FF2B5EF4-FFF2-40B4-BE49-F238E27FC236}">
                <a16:creationId xmlns:a16="http://schemas.microsoft.com/office/drawing/2014/main" id="{A22D0697-ACC0-EA27-ADD8-9EC21D672943}"/>
              </a:ext>
            </a:extLst>
          </p:cNvPr>
          <p:cNvSpPr txBox="1"/>
          <p:nvPr/>
        </p:nvSpPr>
        <p:spPr>
          <a:xfrm>
            <a:off x="7253412" y="1624218"/>
            <a:ext cx="2942626" cy="523220"/>
          </a:xfrm>
          <a:prstGeom prst="rect">
            <a:avLst/>
          </a:prstGeom>
          <a:noFill/>
        </p:spPr>
        <p:txBody>
          <a:bodyPr wrap="square" rtlCol="0">
            <a:spAutoFit/>
          </a:bodyPr>
          <a:lstStyle/>
          <a:p>
            <a:pPr algn="ctr"/>
            <a:r>
              <a:rPr lang="en-GB" sz="2800" b="1" dirty="0">
                <a:latin typeface="Arial" panose="020B0604020202020204" pitchFamily="34" charset="0"/>
                <a:cs typeface="Arial" panose="020B0604020202020204" pitchFamily="34" charset="0"/>
              </a:rPr>
              <a:t>A grain of wheat</a:t>
            </a:r>
          </a:p>
        </p:txBody>
      </p:sp>
      <p:pic>
        <p:nvPicPr>
          <p:cNvPr id="9" name="Picture 8">
            <a:extLst>
              <a:ext uri="{FF2B5EF4-FFF2-40B4-BE49-F238E27FC236}">
                <a16:creationId xmlns:a16="http://schemas.microsoft.com/office/drawing/2014/main" id="{2469F5F2-90C5-D4C8-F022-E60204C4C1CD}"/>
              </a:ext>
            </a:extLst>
          </p:cNvPr>
          <p:cNvPicPr>
            <a:picLocks noChangeAspect="1"/>
          </p:cNvPicPr>
          <p:nvPr/>
        </p:nvPicPr>
        <p:blipFill>
          <a:blip r:embed="rId3"/>
          <a:stretch>
            <a:fillRect/>
          </a:stretch>
        </p:blipFill>
        <p:spPr>
          <a:xfrm>
            <a:off x="1013168" y="5387727"/>
            <a:ext cx="6736664" cy="1170533"/>
          </a:xfrm>
          <a:prstGeom prst="rect">
            <a:avLst/>
          </a:prstGeom>
        </p:spPr>
      </p:pic>
    </p:spTree>
    <p:extLst>
      <p:ext uri="{BB962C8B-B14F-4D97-AF65-F5344CB8AC3E}">
        <p14:creationId xmlns:p14="http://schemas.microsoft.com/office/powerpoint/2010/main" val="397191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E37D6-BBDE-F6E6-3848-3C4A038E947B}"/>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3054A121-A842-DE5D-B946-8DBE0599411F}"/>
              </a:ext>
            </a:extLst>
          </p:cNvPr>
          <p:cNvSpPr txBox="1">
            <a:spLocks/>
          </p:cNvSpPr>
          <p:nvPr/>
        </p:nvSpPr>
        <p:spPr>
          <a:xfrm>
            <a:off x="222738" y="372865"/>
            <a:ext cx="12121662" cy="69166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Georgia"/>
              </a:rPr>
              <a:t>How much dietary fibre should we be consuming?</a:t>
            </a:r>
            <a:br>
              <a:rPr lang="en-GB" sz="3600" b="1" dirty="0">
                <a:latin typeface="Georgia"/>
              </a:rPr>
            </a:br>
            <a:endParaRPr lang="en-GB" sz="3600" b="1" dirty="0">
              <a:latin typeface="Georgia"/>
            </a:endParaRPr>
          </a:p>
        </p:txBody>
      </p:sp>
      <p:pic>
        <p:nvPicPr>
          <p:cNvPr id="3" name="Picture 2">
            <a:extLst>
              <a:ext uri="{FF2B5EF4-FFF2-40B4-BE49-F238E27FC236}">
                <a16:creationId xmlns:a16="http://schemas.microsoft.com/office/drawing/2014/main" id="{BA9401C1-DD52-E09D-4314-84F8C5C6EEF6}"/>
              </a:ext>
            </a:extLst>
          </p:cNvPr>
          <p:cNvPicPr>
            <a:picLocks noChangeAspect="1"/>
          </p:cNvPicPr>
          <p:nvPr/>
        </p:nvPicPr>
        <p:blipFill rotWithShape="1">
          <a:blip r:embed="rId3"/>
          <a:srcRect r="26546"/>
          <a:stretch/>
        </p:blipFill>
        <p:spPr>
          <a:xfrm>
            <a:off x="222738" y="1508820"/>
            <a:ext cx="5737143" cy="2017660"/>
          </a:xfrm>
          <a:prstGeom prst="rect">
            <a:avLst/>
          </a:prstGeom>
        </p:spPr>
      </p:pic>
      <p:sp>
        <p:nvSpPr>
          <p:cNvPr id="4" name="TextBox 3">
            <a:extLst>
              <a:ext uri="{FF2B5EF4-FFF2-40B4-BE49-F238E27FC236}">
                <a16:creationId xmlns:a16="http://schemas.microsoft.com/office/drawing/2014/main" id="{E3E93C10-C41E-8E58-84E8-4B3F7EE10B3A}"/>
              </a:ext>
            </a:extLst>
          </p:cNvPr>
          <p:cNvSpPr txBox="1"/>
          <p:nvPr/>
        </p:nvSpPr>
        <p:spPr>
          <a:xfrm>
            <a:off x="222738" y="6133511"/>
            <a:ext cx="6213230" cy="369332"/>
          </a:xfrm>
          <a:prstGeom prst="rect">
            <a:avLst/>
          </a:prstGeom>
          <a:noFill/>
        </p:spPr>
        <p:txBody>
          <a:bodyPr wrap="square">
            <a:spAutoFit/>
          </a:bodyPr>
          <a:lstStyle/>
          <a:p>
            <a:r>
              <a:rPr lang="en-GB" sz="1800" b="0" i="0" u="none" strike="noStrike" baseline="0">
                <a:solidFill>
                  <a:srgbClr val="000000"/>
                </a:solidFill>
                <a:latin typeface="Arial" panose="020B0604020202020204" pitchFamily="34" charset="0"/>
              </a:rPr>
              <a:t>Source: </a:t>
            </a:r>
            <a:r>
              <a:rPr lang="en-GB" sz="1800" b="0" i="0" u="none" strike="noStrike" baseline="0">
                <a:solidFill>
                  <a:srgbClr val="000000"/>
                </a:solidFill>
                <a:latin typeface="Arial" panose="020B0604020202020204" pitchFamily="34" charset="0"/>
                <a:hlinkClick r:id="rId4"/>
              </a:rPr>
              <a:t>NDNS results from years 9 to11 (2016 – 2019) </a:t>
            </a:r>
            <a:endParaRPr lang="en-GB"/>
          </a:p>
        </p:txBody>
      </p:sp>
      <p:sp>
        <p:nvSpPr>
          <p:cNvPr id="6" name="Speech Bubble: Rectangle 5">
            <a:extLst>
              <a:ext uri="{FF2B5EF4-FFF2-40B4-BE49-F238E27FC236}">
                <a16:creationId xmlns:a16="http://schemas.microsoft.com/office/drawing/2014/main" id="{ADEA362A-8DFF-AC6A-6DEE-924E2EF4FFF9}"/>
              </a:ext>
            </a:extLst>
          </p:cNvPr>
          <p:cNvSpPr/>
          <p:nvPr/>
        </p:nvSpPr>
        <p:spPr>
          <a:xfrm>
            <a:off x="7485027" y="5168348"/>
            <a:ext cx="3582155" cy="1149829"/>
          </a:xfrm>
          <a:prstGeom prst="wedgeRectCallout">
            <a:avLst>
              <a:gd name="adj1" fmla="val -16941"/>
              <a:gd name="adj2" fmla="val -3616"/>
            </a:avLst>
          </a:prstGeom>
          <a:solidFill>
            <a:schemeClr val="accent4">
              <a:lumMod val="40000"/>
              <a:lumOff val="6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a:solidFill>
                  <a:schemeClr val="tx1"/>
                </a:solidFill>
              </a:rPr>
              <a:t>This means that only 10 out of 100 4-10 year olds and 4 out of 100 11-18 year olds eat the recommended amount of fibre!</a:t>
            </a:r>
          </a:p>
        </p:txBody>
      </p:sp>
      <p:pic>
        <p:nvPicPr>
          <p:cNvPr id="7" name="Picture 6">
            <a:extLst>
              <a:ext uri="{FF2B5EF4-FFF2-40B4-BE49-F238E27FC236}">
                <a16:creationId xmlns:a16="http://schemas.microsoft.com/office/drawing/2014/main" id="{2A6C5C87-7160-905C-A093-0AD447A83F38}"/>
              </a:ext>
            </a:extLst>
          </p:cNvPr>
          <p:cNvPicPr>
            <a:picLocks noChangeAspect="1"/>
          </p:cNvPicPr>
          <p:nvPr/>
        </p:nvPicPr>
        <p:blipFill>
          <a:blip r:embed="rId5"/>
          <a:stretch>
            <a:fillRect/>
          </a:stretch>
        </p:blipFill>
        <p:spPr>
          <a:xfrm>
            <a:off x="5223460" y="2315415"/>
            <a:ext cx="6745802" cy="2713256"/>
          </a:xfrm>
          <a:prstGeom prst="rect">
            <a:avLst/>
          </a:prstGeom>
        </p:spPr>
      </p:pic>
    </p:spTree>
    <p:extLst>
      <p:ext uri="{BB962C8B-B14F-4D97-AF65-F5344CB8AC3E}">
        <p14:creationId xmlns:p14="http://schemas.microsoft.com/office/powerpoint/2010/main" val="147766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EC61A-F5F7-E737-74C2-77D81ED8B9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096669-8D11-2ACC-3A57-8A74C1C20952}"/>
              </a:ext>
            </a:extLst>
          </p:cNvPr>
          <p:cNvSpPr txBox="1">
            <a:spLocks/>
          </p:cNvSpPr>
          <p:nvPr/>
        </p:nvSpPr>
        <p:spPr>
          <a:xfrm>
            <a:off x="638435" y="409161"/>
            <a:ext cx="10589793"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Georgia"/>
              </a:rPr>
              <a:t>Find the fibre!</a:t>
            </a:r>
            <a:endParaRPr lang="en-US" sz="3600" b="1" dirty="0">
              <a:latin typeface="Georgia"/>
            </a:endParaRPr>
          </a:p>
        </p:txBody>
      </p:sp>
      <p:pic>
        <p:nvPicPr>
          <p:cNvPr id="3" name="Picture 2" descr="Chart&#10;&#10;Description automatically generated">
            <a:extLst>
              <a:ext uri="{FF2B5EF4-FFF2-40B4-BE49-F238E27FC236}">
                <a16:creationId xmlns:a16="http://schemas.microsoft.com/office/drawing/2014/main" id="{339DB7B6-7EFD-F35F-C4D8-8E5E7D0367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44754" y="374137"/>
            <a:ext cx="1352604" cy="1350319"/>
          </a:xfrm>
          <a:prstGeom prst="rect">
            <a:avLst/>
          </a:prstGeom>
        </p:spPr>
      </p:pic>
      <p:sp>
        <p:nvSpPr>
          <p:cNvPr id="4" name="TextBox 3">
            <a:extLst>
              <a:ext uri="{FF2B5EF4-FFF2-40B4-BE49-F238E27FC236}">
                <a16:creationId xmlns:a16="http://schemas.microsoft.com/office/drawing/2014/main" id="{D476862B-DD48-CF14-19BF-033B7B4D4A5A}"/>
              </a:ext>
            </a:extLst>
          </p:cNvPr>
          <p:cNvSpPr txBox="1"/>
          <p:nvPr/>
        </p:nvSpPr>
        <p:spPr>
          <a:xfrm>
            <a:off x="8135896" y="2395475"/>
            <a:ext cx="2847975" cy="461665"/>
          </a:xfrm>
          <a:prstGeom prst="rect">
            <a:avLst/>
          </a:prstGeom>
          <a:noFill/>
        </p:spPr>
        <p:txBody>
          <a:bodyPr wrap="square" rtlCol="0">
            <a:spAutoFit/>
          </a:bodyPr>
          <a:lstStyle/>
          <a:p>
            <a:pPr indent="0"/>
            <a:r>
              <a:rPr lang="en-GB" sz="2400"/>
              <a:t>Wholemeal bread</a:t>
            </a:r>
          </a:p>
        </p:txBody>
      </p:sp>
      <p:sp>
        <p:nvSpPr>
          <p:cNvPr id="5" name="TextBox 4">
            <a:extLst>
              <a:ext uri="{FF2B5EF4-FFF2-40B4-BE49-F238E27FC236}">
                <a16:creationId xmlns:a16="http://schemas.microsoft.com/office/drawing/2014/main" id="{7333A7E4-2F89-5EA5-104F-CBE03F1400EC}"/>
              </a:ext>
            </a:extLst>
          </p:cNvPr>
          <p:cNvSpPr txBox="1"/>
          <p:nvPr/>
        </p:nvSpPr>
        <p:spPr>
          <a:xfrm>
            <a:off x="8135896" y="3204566"/>
            <a:ext cx="2897159" cy="461665"/>
          </a:xfrm>
          <a:prstGeom prst="rect">
            <a:avLst/>
          </a:prstGeom>
          <a:noFill/>
        </p:spPr>
        <p:txBody>
          <a:bodyPr wrap="square" rtlCol="0">
            <a:spAutoFit/>
          </a:bodyPr>
          <a:lstStyle/>
          <a:p>
            <a:pPr indent="0"/>
            <a:r>
              <a:rPr lang="en-GB" sz="2400"/>
              <a:t>Tomato and lettuce</a:t>
            </a:r>
          </a:p>
        </p:txBody>
      </p:sp>
      <p:sp>
        <p:nvSpPr>
          <p:cNvPr id="6" name="Rectangle 5">
            <a:extLst>
              <a:ext uri="{FF2B5EF4-FFF2-40B4-BE49-F238E27FC236}">
                <a16:creationId xmlns:a16="http://schemas.microsoft.com/office/drawing/2014/main" id="{6BD86098-A3CB-992A-5215-563E9E77D239}"/>
              </a:ext>
            </a:extLst>
          </p:cNvPr>
          <p:cNvSpPr/>
          <p:nvPr/>
        </p:nvSpPr>
        <p:spPr>
          <a:xfrm>
            <a:off x="714157" y="1271369"/>
            <a:ext cx="2995584" cy="52342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8B27D2D-9E2A-53CB-8524-C648C4C04101}"/>
              </a:ext>
            </a:extLst>
          </p:cNvPr>
          <p:cNvSpPr txBox="1"/>
          <p:nvPr/>
        </p:nvSpPr>
        <p:spPr>
          <a:xfrm>
            <a:off x="810557" y="1334090"/>
            <a:ext cx="2802785" cy="369332"/>
          </a:xfrm>
          <a:prstGeom prst="rect">
            <a:avLst/>
          </a:prstGeom>
          <a:noFill/>
        </p:spPr>
        <p:txBody>
          <a:bodyPr wrap="square" rtlCol="0">
            <a:spAutoFit/>
          </a:bodyPr>
          <a:lstStyle/>
          <a:p>
            <a:pPr algn="ctr"/>
            <a:r>
              <a:rPr lang="en-GB" b="1"/>
              <a:t>Foods that provide fibre</a:t>
            </a:r>
          </a:p>
        </p:txBody>
      </p:sp>
      <p:pic>
        <p:nvPicPr>
          <p:cNvPr id="8" name="Picture 7" descr="A plate of food&#10;&#10;Description automatically generated with low confidence">
            <a:extLst>
              <a:ext uri="{FF2B5EF4-FFF2-40B4-BE49-F238E27FC236}">
                <a16:creationId xmlns:a16="http://schemas.microsoft.com/office/drawing/2014/main" id="{5B8EF82A-58F8-1745-CBC4-D9C46EEB34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6461" y="4151442"/>
            <a:ext cx="3523674" cy="2008785"/>
          </a:xfrm>
          <a:prstGeom prst="rect">
            <a:avLst/>
          </a:prstGeom>
        </p:spPr>
      </p:pic>
      <p:sp>
        <p:nvSpPr>
          <p:cNvPr id="9" name="TextBox 8">
            <a:extLst>
              <a:ext uri="{FF2B5EF4-FFF2-40B4-BE49-F238E27FC236}">
                <a16:creationId xmlns:a16="http://schemas.microsoft.com/office/drawing/2014/main" id="{D1843DB7-81E6-F995-ACAA-1C78FA85ADD0}"/>
              </a:ext>
            </a:extLst>
          </p:cNvPr>
          <p:cNvSpPr txBox="1"/>
          <p:nvPr/>
        </p:nvSpPr>
        <p:spPr>
          <a:xfrm>
            <a:off x="8111305" y="4569298"/>
            <a:ext cx="2847975" cy="461665"/>
          </a:xfrm>
          <a:prstGeom prst="rect">
            <a:avLst/>
          </a:prstGeom>
          <a:noFill/>
        </p:spPr>
        <p:txBody>
          <a:bodyPr wrap="square" rtlCol="0">
            <a:spAutoFit/>
          </a:bodyPr>
          <a:lstStyle/>
          <a:p>
            <a:pPr indent="0"/>
            <a:r>
              <a:rPr lang="en-GB" sz="2400"/>
              <a:t>Potato with skin on</a:t>
            </a:r>
          </a:p>
        </p:txBody>
      </p:sp>
      <p:sp>
        <p:nvSpPr>
          <p:cNvPr id="10" name="TextBox 9">
            <a:extLst>
              <a:ext uri="{FF2B5EF4-FFF2-40B4-BE49-F238E27FC236}">
                <a16:creationId xmlns:a16="http://schemas.microsoft.com/office/drawing/2014/main" id="{EC654F15-0986-F59A-E93C-BC2193430E3F}"/>
              </a:ext>
            </a:extLst>
          </p:cNvPr>
          <p:cNvSpPr txBox="1"/>
          <p:nvPr/>
        </p:nvSpPr>
        <p:spPr>
          <a:xfrm>
            <a:off x="8123897" y="5280705"/>
            <a:ext cx="2897159" cy="461665"/>
          </a:xfrm>
          <a:prstGeom prst="rect">
            <a:avLst/>
          </a:prstGeom>
          <a:noFill/>
        </p:spPr>
        <p:txBody>
          <a:bodyPr wrap="square" rtlCol="0">
            <a:spAutoFit/>
          </a:bodyPr>
          <a:lstStyle/>
          <a:p>
            <a:pPr indent="0"/>
            <a:r>
              <a:rPr lang="en-GB" sz="2400"/>
              <a:t>Beans</a:t>
            </a:r>
          </a:p>
        </p:txBody>
      </p:sp>
      <p:sp>
        <p:nvSpPr>
          <p:cNvPr id="12" name="Speech Bubble: Rectangle 11">
            <a:extLst>
              <a:ext uri="{FF2B5EF4-FFF2-40B4-BE49-F238E27FC236}">
                <a16:creationId xmlns:a16="http://schemas.microsoft.com/office/drawing/2014/main" id="{D0E551BA-5463-015E-B3FD-AF6F72C80821}"/>
              </a:ext>
            </a:extLst>
          </p:cNvPr>
          <p:cNvSpPr/>
          <p:nvPr/>
        </p:nvSpPr>
        <p:spPr>
          <a:xfrm>
            <a:off x="6255774" y="800889"/>
            <a:ext cx="3523674" cy="923568"/>
          </a:xfrm>
          <a:prstGeom prst="wedgeRectCallout">
            <a:avLst>
              <a:gd name="adj1" fmla="val -49493"/>
              <a:gd name="adj2" fmla="val -18701"/>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Where is the fibre in these dishes?</a:t>
            </a:r>
          </a:p>
        </p:txBody>
      </p:sp>
      <p:pic>
        <p:nvPicPr>
          <p:cNvPr id="13" name="Picture 12" descr="A sandwich with tomatoes and lettuce&#10;&#10;Description automatically generated with low confidence">
            <a:extLst>
              <a:ext uri="{FF2B5EF4-FFF2-40B4-BE49-F238E27FC236}">
                <a16:creationId xmlns:a16="http://schemas.microsoft.com/office/drawing/2014/main" id="{09A71198-1364-EF47-504B-51894317DA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897"/>
          <a:stretch/>
        </p:blipFill>
        <p:spPr>
          <a:xfrm>
            <a:off x="4550624" y="2026461"/>
            <a:ext cx="2953317" cy="2008785"/>
          </a:xfrm>
          <a:prstGeom prst="rect">
            <a:avLst/>
          </a:prstGeom>
        </p:spPr>
      </p:pic>
      <p:grpSp>
        <p:nvGrpSpPr>
          <p:cNvPr id="14" name="Group 13">
            <a:extLst>
              <a:ext uri="{FF2B5EF4-FFF2-40B4-BE49-F238E27FC236}">
                <a16:creationId xmlns:a16="http://schemas.microsoft.com/office/drawing/2014/main" id="{1233CFD2-D3FE-5618-AD4C-A12A320E1D3E}"/>
              </a:ext>
            </a:extLst>
          </p:cNvPr>
          <p:cNvGrpSpPr/>
          <p:nvPr/>
        </p:nvGrpSpPr>
        <p:grpSpPr>
          <a:xfrm>
            <a:off x="714157" y="2010724"/>
            <a:ext cx="2995584" cy="4240641"/>
            <a:chOff x="720453" y="2010724"/>
            <a:chExt cx="2995584" cy="4240641"/>
          </a:xfrm>
        </p:grpSpPr>
        <p:pic>
          <p:nvPicPr>
            <p:cNvPr id="15" name="Picture 14">
              <a:extLst>
                <a:ext uri="{FF2B5EF4-FFF2-40B4-BE49-F238E27FC236}">
                  <a16:creationId xmlns:a16="http://schemas.microsoft.com/office/drawing/2014/main" id="{E9EC7CCE-9932-3FC4-003E-7D1A2DB18F2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45738" y="2010724"/>
              <a:ext cx="1545015" cy="836551"/>
            </a:xfrm>
            <a:prstGeom prst="rect">
              <a:avLst/>
            </a:prstGeom>
          </p:spPr>
        </p:pic>
        <p:pic>
          <p:nvPicPr>
            <p:cNvPr id="16" name="Picture 15" descr="A picture containing food, fruit, vegetable, dish&#10;&#10;Description automatically generated">
              <a:extLst>
                <a:ext uri="{FF2B5EF4-FFF2-40B4-BE49-F238E27FC236}">
                  <a16:creationId xmlns:a16="http://schemas.microsoft.com/office/drawing/2014/main" id="{05BBD6E0-5F2F-BEFB-B2C2-43046DDF87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68514" y="3437941"/>
              <a:ext cx="1699462" cy="980922"/>
            </a:xfrm>
            <a:prstGeom prst="rect">
              <a:avLst/>
            </a:prstGeom>
          </p:spPr>
        </p:pic>
        <p:pic>
          <p:nvPicPr>
            <p:cNvPr id="17" name="Picture 16" descr="A picture containing plate, fruit, bean, nut&#10;&#10;Description automatically generated">
              <a:extLst>
                <a:ext uri="{FF2B5EF4-FFF2-40B4-BE49-F238E27FC236}">
                  <a16:creationId xmlns:a16="http://schemas.microsoft.com/office/drawing/2014/main" id="{DE54D776-51C4-686C-BCD3-84C1D226D8F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16020" y="4931129"/>
              <a:ext cx="1404450" cy="1031926"/>
            </a:xfrm>
            <a:prstGeom prst="rect">
              <a:avLst/>
            </a:prstGeom>
          </p:spPr>
        </p:pic>
        <p:sp>
          <p:nvSpPr>
            <p:cNvPr id="18" name="TextBox 17">
              <a:extLst>
                <a:ext uri="{FF2B5EF4-FFF2-40B4-BE49-F238E27FC236}">
                  <a16:creationId xmlns:a16="http://schemas.microsoft.com/office/drawing/2014/main" id="{FC8DCBCF-43C7-6070-E663-5D51D8549097}"/>
                </a:ext>
              </a:extLst>
            </p:cNvPr>
            <p:cNvSpPr txBox="1"/>
            <p:nvPr/>
          </p:nvSpPr>
          <p:spPr>
            <a:xfrm>
              <a:off x="912295" y="4345454"/>
              <a:ext cx="2611900" cy="369332"/>
            </a:xfrm>
            <a:prstGeom prst="rect">
              <a:avLst/>
            </a:prstGeom>
            <a:noFill/>
          </p:spPr>
          <p:txBody>
            <a:bodyPr wrap="square" rtlCol="0">
              <a:spAutoFit/>
            </a:bodyPr>
            <a:lstStyle/>
            <a:p>
              <a:pPr algn="ctr"/>
              <a:r>
                <a:rPr lang="en-GB"/>
                <a:t>Fruit and vegetables </a:t>
              </a:r>
            </a:p>
          </p:txBody>
        </p:sp>
        <p:sp>
          <p:nvSpPr>
            <p:cNvPr id="19" name="TextBox 18">
              <a:extLst>
                <a:ext uri="{FF2B5EF4-FFF2-40B4-BE49-F238E27FC236}">
                  <a16:creationId xmlns:a16="http://schemas.microsoft.com/office/drawing/2014/main" id="{8F7E16EF-9F59-02B0-3B04-C4AADC9086D3}"/>
                </a:ext>
              </a:extLst>
            </p:cNvPr>
            <p:cNvSpPr txBox="1"/>
            <p:nvPr/>
          </p:nvSpPr>
          <p:spPr>
            <a:xfrm>
              <a:off x="1145149" y="2732554"/>
              <a:ext cx="2146192" cy="369332"/>
            </a:xfrm>
            <a:prstGeom prst="rect">
              <a:avLst/>
            </a:prstGeom>
            <a:noFill/>
          </p:spPr>
          <p:txBody>
            <a:bodyPr wrap="square" rtlCol="0">
              <a:spAutoFit/>
            </a:bodyPr>
            <a:lstStyle/>
            <a:p>
              <a:pPr algn="ctr"/>
              <a:r>
                <a:rPr lang="en-GB"/>
                <a:t>Wholegrain foods</a:t>
              </a:r>
            </a:p>
          </p:txBody>
        </p:sp>
        <p:sp>
          <p:nvSpPr>
            <p:cNvPr id="20" name="TextBox 19">
              <a:extLst>
                <a:ext uri="{FF2B5EF4-FFF2-40B4-BE49-F238E27FC236}">
                  <a16:creationId xmlns:a16="http://schemas.microsoft.com/office/drawing/2014/main" id="{C5E4AE58-A20B-EA10-1B7E-5EE9CE7E6C9A}"/>
                </a:ext>
              </a:extLst>
            </p:cNvPr>
            <p:cNvSpPr txBox="1"/>
            <p:nvPr/>
          </p:nvSpPr>
          <p:spPr>
            <a:xfrm>
              <a:off x="720453" y="5882033"/>
              <a:ext cx="2995584" cy="369332"/>
            </a:xfrm>
            <a:prstGeom prst="rect">
              <a:avLst/>
            </a:prstGeom>
            <a:noFill/>
          </p:spPr>
          <p:txBody>
            <a:bodyPr wrap="square" rtlCol="0">
              <a:spAutoFit/>
            </a:bodyPr>
            <a:lstStyle/>
            <a:p>
              <a:pPr algn="ctr"/>
              <a:r>
                <a:rPr lang="en-GB"/>
                <a:t>Beans, peas and lentils</a:t>
              </a:r>
            </a:p>
          </p:txBody>
        </p:sp>
      </p:grpSp>
    </p:spTree>
    <p:extLst>
      <p:ext uri="{BB962C8B-B14F-4D97-AF65-F5344CB8AC3E}">
        <p14:creationId xmlns:p14="http://schemas.microsoft.com/office/powerpoint/2010/main" val="126671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9C95F-0CF9-8413-7721-98C111B11D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F5ECF1-4A70-B7A8-89AE-A1AB669BFD3D}"/>
              </a:ext>
            </a:extLst>
          </p:cNvPr>
          <p:cNvSpPr txBox="1">
            <a:spLocks/>
          </p:cNvSpPr>
          <p:nvPr/>
        </p:nvSpPr>
        <p:spPr>
          <a:xfrm>
            <a:off x="638435" y="409161"/>
            <a:ext cx="10589793" cy="6916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Georgia"/>
              </a:rPr>
              <a:t>The Eatwell Guide</a:t>
            </a:r>
            <a:endParaRPr lang="en-US" sz="3600" b="1" dirty="0">
              <a:latin typeface="Georgia"/>
            </a:endParaRPr>
          </a:p>
        </p:txBody>
      </p:sp>
      <p:pic>
        <p:nvPicPr>
          <p:cNvPr id="3" name="Picture 2" descr="Chart&#10;&#10;Description automatically generated">
            <a:extLst>
              <a:ext uri="{FF2B5EF4-FFF2-40B4-BE49-F238E27FC236}">
                <a16:creationId xmlns:a16="http://schemas.microsoft.com/office/drawing/2014/main" id="{8B77BFE0-7C0B-EC38-6714-4982F26042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44754" y="374137"/>
            <a:ext cx="1352604" cy="1350319"/>
          </a:xfrm>
          <a:prstGeom prst="rect">
            <a:avLst/>
          </a:prstGeom>
        </p:spPr>
      </p:pic>
      <p:sp>
        <p:nvSpPr>
          <p:cNvPr id="4" name="TextBox 3">
            <a:extLst>
              <a:ext uri="{FF2B5EF4-FFF2-40B4-BE49-F238E27FC236}">
                <a16:creationId xmlns:a16="http://schemas.microsoft.com/office/drawing/2014/main" id="{09316EE9-4806-131C-1DA7-18CE1E158E06}"/>
              </a:ext>
            </a:extLst>
          </p:cNvPr>
          <p:cNvSpPr txBox="1"/>
          <p:nvPr/>
        </p:nvSpPr>
        <p:spPr>
          <a:xfrm>
            <a:off x="3762833" y="1789550"/>
            <a:ext cx="7258223" cy="830997"/>
          </a:xfrm>
          <a:prstGeom prst="rect">
            <a:avLst/>
          </a:prstGeom>
          <a:noFill/>
        </p:spPr>
        <p:txBody>
          <a:bodyPr wrap="square" rtlCol="0">
            <a:spAutoFit/>
          </a:bodyPr>
          <a:lstStyle/>
          <a:p>
            <a:pPr indent="0" algn="ctr"/>
            <a:r>
              <a:rPr lang="en-GB" sz="2400" b="1"/>
              <a:t>Where are the foods that provide fibre on the Eatwell Guide?</a:t>
            </a:r>
          </a:p>
        </p:txBody>
      </p:sp>
      <p:pic>
        <p:nvPicPr>
          <p:cNvPr id="5" name="Picture 4">
            <a:extLst>
              <a:ext uri="{FF2B5EF4-FFF2-40B4-BE49-F238E27FC236}">
                <a16:creationId xmlns:a16="http://schemas.microsoft.com/office/drawing/2014/main" id="{920325DC-3094-95CE-B16B-1A483C93F2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7556" y="2732554"/>
            <a:ext cx="5122115" cy="3386202"/>
          </a:xfrm>
          <a:prstGeom prst="rect">
            <a:avLst/>
          </a:prstGeom>
        </p:spPr>
      </p:pic>
      <p:sp>
        <p:nvSpPr>
          <p:cNvPr id="6" name="Rectangle 5">
            <a:extLst>
              <a:ext uri="{FF2B5EF4-FFF2-40B4-BE49-F238E27FC236}">
                <a16:creationId xmlns:a16="http://schemas.microsoft.com/office/drawing/2014/main" id="{BEAB7B81-4D4F-853B-85E4-E4A893E5E2E5}"/>
              </a:ext>
            </a:extLst>
          </p:cNvPr>
          <p:cNvSpPr/>
          <p:nvPr/>
        </p:nvSpPr>
        <p:spPr>
          <a:xfrm>
            <a:off x="714157" y="1271369"/>
            <a:ext cx="2995584" cy="52342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36ABAB5-DD2A-C324-059C-504F2A98510C}"/>
              </a:ext>
            </a:extLst>
          </p:cNvPr>
          <p:cNvSpPr txBox="1"/>
          <p:nvPr/>
        </p:nvSpPr>
        <p:spPr>
          <a:xfrm>
            <a:off x="810557" y="1334090"/>
            <a:ext cx="2802785" cy="369332"/>
          </a:xfrm>
          <a:prstGeom prst="rect">
            <a:avLst/>
          </a:prstGeom>
          <a:noFill/>
        </p:spPr>
        <p:txBody>
          <a:bodyPr wrap="square" rtlCol="0">
            <a:spAutoFit/>
          </a:bodyPr>
          <a:lstStyle/>
          <a:p>
            <a:pPr algn="ctr"/>
            <a:r>
              <a:rPr lang="en-GB" b="1"/>
              <a:t>Foods that provide fibre</a:t>
            </a:r>
          </a:p>
        </p:txBody>
      </p:sp>
      <p:grpSp>
        <p:nvGrpSpPr>
          <p:cNvPr id="8" name="Group 7">
            <a:extLst>
              <a:ext uri="{FF2B5EF4-FFF2-40B4-BE49-F238E27FC236}">
                <a16:creationId xmlns:a16="http://schemas.microsoft.com/office/drawing/2014/main" id="{D54BA198-7A93-782B-7282-B263AC68FE32}"/>
              </a:ext>
            </a:extLst>
          </p:cNvPr>
          <p:cNvGrpSpPr/>
          <p:nvPr/>
        </p:nvGrpSpPr>
        <p:grpSpPr>
          <a:xfrm>
            <a:off x="714157" y="2010724"/>
            <a:ext cx="2995584" cy="4240641"/>
            <a:chOff x="720453" y="2010724"/>
            <a:chExt cx="2995584" cy="4240641"/>
          </a:xfrm>
        </p:grpSpPr>
        <p:pic>
          <p:nvPicPr>
            <p:cNvPr id="9" name="Picture 8">
              <a:extLst>
                <a:ext uri="{FF2B5EF4-FFF2-40B4-BE49-F238E27FC236}">
                  <a16:creationId xmlns:a16="http://schemas.microsoft.com/office/drawing/2014/main" id="{163DF7BE-5CB2-BEB1-F011-943D5C3832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45738" y="2010724"/>
              <a:ext cx="1545015" cy="836551"/>
            </a:xfrm>
            <a:prstGeom prst="rect">
              <a:avLst/>
            </a:prstGeom>
          </p:spPr>
        </p:pic>
        <p:pic>
          <p:nvPicPr>
            <p:cNvPr id="10" name="Picture 9" descr="A picture containing food, fruit, vegetable, dish&#10;&#10;Description automatically generated">
              <a:extLst>
                <a:ext uri="{FF2B5EF4-FFF2-40B4-BE49-F238E27FC236}">
                  <a16:creationId xmlns:a16="http://schemas.microsoft.com/office/drawing/2014/main" id="{DABA2FAD-34BD-249F-4820-34D7F2A5B27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68514" y="3437941"/>
              <a:ext cx="1699462" cy="980922"/>
            </a:xfrm>
            <a:prstGeom prst="rect">
              <a:avLst/>
            </a:prstGeom>
          </p:spPr>
        </p:pic>
        <p:pic>
          <p:nvPicPr>
            <p:cNvPr id="11" name="Picture 10" descr="A picture containing plate, fruit, bean, nut&#10;&#10;Description automatically generated">
              <a:extLst>
                <a:ext uri="{FF2B5EF4-FFF2-40B4-BE49-F238E27FC236}">
                  <a16:creationId xmlns:a16="http://schemas.microsoft.com/office/drawing/2014/main" id="{92059869-EB0F-C184-E05B-C3866EE2E58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16020" y="4931129"/>
              <a:ext cx="1404450" cy="1031926"/>
            </a:xfrm>
            <a:prstGeom prst="rect">
              <a:avLst/>
            </a:prstGeom>
          </p:spPr>
        </p:pic>
        <p:sp>
          <p:nvSpPr>
            <p:cNvPr id="12" name="TextBox 11">
              <a:extLst>
                <a:ext uri="{FF2B5EF4-FFF2-40B4-BE49-F238E27FC236}">
                  <a16:creationId xmlns:a16="http://schemas.microsoft.com/office/drawing/2014/main" id="{7A072C66-2B52-4DB3-B9D6-0E1E01CC24B5}"/>
                </a:ext>
              </a:extLst>
            </p:cNvPr>
            <p:cNvSpPr txBox="1"/>
            <p:nvPr/>
          </p:nvSpPr>
          <p:spPr>
            <a:xfrm>
              <a:off x="912295" y="4345454"/>
              <a:ext cx="2611900" cy="369332"/>
            </a:xfrm>
            <a:prstGeom prst="rect">
              <a:avLst/>
            </a:prstGeom>
            <a:noFill/>
          </p:spPr>
          <p:txBody>
            <a:bodyPr wrap="square" rtlCol="0">
              <a:spAutoFit/>
            </a:bodyPr>
            <a:lstStyle/>
            <a:p>
              <a:pPr algn="ctr"/>
              <a:r>
                <a:rPr lang="en-GB"/>
                <a:t>Fruit and vegetables </a:t>
              </a:r>
            </a:p>
          </p:txBody>
        </p:sp>
        <p:sp>
          <p:nvSpPr>
            <p:cNvPr id="13" name="TextBox 12">
              <a:extLst>
                <a:ext uri="{FF2B5EF4-FFF2-40B4-BE49-F238E27FC236}">
                  <a16:creationId xmlns:a16="http://schemas.microsoft.com/office/drawing/2014/main" id="{F57E0F62-D005-163A-C86D-575AA3833F61}"/>
                </a:ext>
              </a:extLst>
            </p:cNvPr>
            <p:cNvSpPr txBox="1"/>
            <p:nvPr/>
          </p:nvSpPr>
          <p:spPr>
            <a:xfrm>
              <a:off x="1145149" y="2732554"/>
              <a:ext cx="2146192" cy="369332"/>
            </a:xfrm>
            <a:prstGeom prst="rect">
              <a:avLst/>
            </a:prstGeom>
            <a:noFill/>
          </p:spPr>
          <p:txBody>
            <a:bodyPr wrap="square" rtlCol="0">
              <a:spAutoFit/>
            </a:bodyPr>
            <a:lstStyle/>
            <a:p>
              <a:pPr algn="ctr"/>
              <a:r>
                <a:rPr lang="en-GB"/>
                <a:t>Wholegrain foods</a:t>
              </a:r>
            </a:p>
          </p:txBody>
        </p:sp>
        <p:sp>
          <p:nvSpPr>
            <p:cNvPr id="14" name="TextBox 13">
              <a:extLst>
                <a:ext uri="{FF2B5EF4-FFF2-40B4-BE49-F238E27FC236}">
                  <a16:creationId xmlns:a16="http://schemas.microsoft.com/office/drawing/2014/main" id="{EAE53482-AE29-DF52-9104-F4BE4C5E191B}"/>
                </a:ext>
              </a:extLst>
            </p:cNvPr>
            <p:cNvSpPr txBox="1"/>
            <p:nvPr/>
          </p:nvSpPr>
          <p:spPr>
            <a:xfrm>
              <a:off x="720453" y="5882033"/>
              <a:ext cx="2995584" cy="369332"/>
            </a:xfrm>
            <a:prstGeom prst="rect">
              <a:avLst/>
            </a:prstGeom>
            <a:noFill/>
          </p:spPr>
          <p:txBody>
            <a:bodyPr wrap="square" rtlCol="0">
              <a:spAutoFit/>
            </a:bodyPr>
            <a:lstStyle/>
            <a:p>
              <a:pPr algn="ctr"/>
              <a:r>
                <a:rPr lang="en-GB"/>
                <a:t>Beans, peas and lentils</a:t>
              </a:r>
            </a:p>
          </p:txBody>
        </p:sp>
      </p:grpSp>
      <p:sp>
        <p:nvSpPr>
          <p:cNvPr id="16" name="Partial Circle 15">
            <a:extLst>
              <a:ext uri="{FF2B5EF4-FFF2-40B4-BE49-F238E27FC236}">
                <a16:creationId xmlns:a16="http://schemas.microsoft.com/office/drawing/2014/main" id="{50D02FEE-B5B7-83FC-8A77-012C8BC6CEB0}"/>
              </a:ext>
            </a:extLst>
          </p:cNvPr>
          <p:cNvSpPr/>
          <p:nvPr/>
        </p:nvSpPr>
        <p:spPr>
          <a:xfrm rot="5689849">
            <a:off x="5566285" y="2066371"/>
            <a:ext cx="3507955" cy="4927498"/>
          </a:xfrm>
          <a:prstGeom prst="pie">
            <a:avLst>
              <a:gd name="adj1" fmla="val 20384393"/>
              <a:gd name="adj2" fmla="val 18007505"/>
            </a:avLst>
          </a:prstGeom>
          <a:solidFill>
            <a:schemeClr val="accent6">
              <a:lumMod val="40000"/>
              <a:lumOff val="60000"/>
              <a:alpha val="7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Box 16">
            <a:extLst>
              <a:ext uri="{FF2B5EF4-FFF2-40B4-BE49-F238E27FC236}">
                <a16:creationId xmlns:a16="http://schemas.microsoft.com/office/drawing/2014/main" id="{549071FE-0CCA-7689-87A4-44CDD885580D}"/>
              </a:ext>
            </a:extLst>
          </p:cNvPr>
          <p:cNvSpPr txBox="1"/>
          <p:nvPr/>
        </p:nvSpPr>
        <p:spPr>
          <a:xfrm>
            <a:off x="4894981" y="4043228"/>
            <a:ext cx="5027988" cy="430887"/>
          </a:xfrm>
          <a:prstGeom prst="rect">
            <a:avLst/>
          </a:prstGeom>
          <a:noFill/>
        </p:spPr>
        <p:txBody>
          <a:bodyPr wrap="square" rtlCol="0">
            <a:spAutoFit/>
          </a:bodyPr>
          <a:lstStyle/>
          <a:p>
            <a:pPr algn="l"/>
            <a:r>
              <a:rPr lang="en-GB" sz="2200" dirty="0"/>
              <a:t>Wow, fibre can be  in all these foods!</a:t>
            </a:r>
          </a:p>
        </p:txBody>
      </p:sp>
    </p:spTree>
    <p:extLst>
      <p:ext uri="{BB962C8B-B14F-4D97-AF65-F5344CB8AC3E}">
        <p14:creationId xmlns:p14="http://schemas.microsoft.com/office/powerpoint/2010/main" val="347949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ABC94-AA7F-7C29-57D8-4B9C4E5B0D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F5A0B3-5189-F9B9-5396-E3C1713363A5}"/>
              </a:ext>
            </a:extLst>
          </p:cNvPr>
          <p:cNvSpPr txBox="1">
            <a:spLocks/>
          </p:cNvSpPr>
          <p:nvPr/>
        </p:nvSpPr>
        <p:spPr>
          <a:xfrm>
            <a:off x="412641" y="456253"/>
            <a:ext cx="7273496" cy="997418"/>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4000" b="1" dirty="0">
                <a:latin typeface="Georgia"/>
              </a:rPr>
              <a:t>Get at least 5 A DAY  </a:t>
            </a:r>
          </a:p>
          <a:p>
            <a:pPr>
              <a:lnSpc>
                <a:spcPct val="120000"/>
              </a:lnSpc>
            </a:pPr>
            <a:r>
              <a:rPr lang="en-GB" sz="2400" b="1" dirty="0">
                <a:latin typeface="Georgia"/>
              </a:rPr>
              <a:t>canned and frozen count too</a:t>
            </a:r>
            <a:endParaRPr lang="en-US" sz="2400" b="1" dirty="0">
              <a:latin typeface="Georgia"/>
            </a:endParaRPr>
          </a:p>
        </p:txBody>
      </p:sp>
      <p:sp>
        <p:nvSpPr>
          <p:cNvPr id="3" name="TextBox 2">
            <a:extLst>
              <a:ext uri="{FF2B5EF4-FFF2-40B4-BE49-F238E27FC236}">
                <a16:creationId xmlns:a16="http://schemas.microsoft.com/office/drawing/2014/main" id="{4749F748-3D5B-BEE0-3CB8-1896F46F8345}"/>
              </a:ext>
            </a:extLst>
          </p:cNvPr>
          <p:cNvSpPr txBox="1"/>
          <p:nvPr/>
        </p:nvSpPr>
        <p:spPr>
          <a:xfrm>
            <a:off x="412641" y="1970496"/>
            <a:ext cx="6283760" cy="461665"/>
          </a:xfrm>
          <a:prstGeom prst="rect">
            <a:avLst/>
          </a:prstGeom>
          <a:noFill/>
        </p:spPr>
        <p:txBody>
          <a:bodyPr wrap="square" rtlCol="0">
            <a:spAutoFit/>
          </a:bodyPr>
          <a:lstStyle/>
          <a:p>
            <a:r>
              <a:rPr lang="en-GB" sz="2400" b="1" dirty="0"/>
              <a:t>Why do we need fruit and vegetables?</a:t>
            </a:r>
          </a:p>
        </p:txBody>
      </p:sp>
      <p:sp>
        <p:nvSpPr>
          <p:cNvPr id="4" name="TextBox 3">
            <a:extLst>
              <a:ext uri="{FF2B5EF4-FFF2-40B4-BE49-F238E27FC236}">
                <a16:creationId xmlns:a16="http://schemas.microsoft.com/office/drawing/2014/main" id="{CB10BB73-87F9-9D71-9D8B-D33B7A82E79E}"/>
              </a:ext>
            </a:extLst>
          </p:cNvPr>
          <p:cNvSpPr txBox="1"/>
          <p:nvPr/>
        </p:nvSpPr>
        <p:spPr>
          <a:xfrm>
            <a:off x="567172" y="5776942"/>
            <a:ext cx="5649059" cy="461665"/>
          </a:xfrm>
          <a:prstGeom prst="rect">
            <a:avLst/>
          </a:prstGeom>
          <a:noFill/>
        </p:spPr>
        <p:txBody>
          <a:bodyPr wrap="square" rtlCol="0">
            <a:spAutoFit/>
          </a:bodyPr>
          <a:lstStyle/>
          <a:p>
            <a:pPr indent="0"/>
            <a:r>
              <a:rPr lang="en-GB" sz="2400" dirty="0"/>
              <a:t>For vitamins, minerals and...</a:t>
            </a:r>
          </a:p>
        </p:txBody>
      </p:sp>
      <p:sp>
        <p:nvSpPr>
          <p:cNvPr id="5" name="TextBox 4">
            <a:extLst>
              <a:ext uri="{FF2B5EF4-FFF2-40B4-BE49-F238E27FC236}">
                <a16:creationId xmlns:a16="http://schemas.microsoft.com/office/drawing/2014/main" id="{264B71F0-2C8F-983F-2275-122C2969CD4F}"/>
              </a:ext>
            </a:extLst>
          </p:cNvPr>
          <p:cNvSpPr txBox="1"/>
          <p:nvPr/>
        </p:nvSpPr>
        <p:spPr>
          <a:xfrm>
            <a:off x="4451651" y="5776941"/>
            <a:ext cx="1009649" cy="461665"/>
          </a:xfrm>
          <a:prstGeom prst="rect">
            <a:avLst/>
          </a:prstGeom>
          <a:noFill/>
        </p:spPr>
        <p:txBody>
          <a:bodyPr wrap="square" rtlCol="0">
            <a:spAutoFit/>
          </a:bodyPr>
          <a:lstStyle/>
          <a:p>
            <a:pPr indent="0"/>
            <a:r>
              <a:rPr lang="en-GB" sz="2400" dirty="0"/>
              <a:t>fibre!</a:t>
            </a:r>
          </a:p>
        </p:txBody>
      </p:sp>
      <p:pic>
        <p:nvPicPr>
          <p:cNvPr id="6" name="Picture 5" descr="A picture containing food, fruit, vegetable, dish&#10;&#10;Description automatically generated">
            <a:extLst>
              <a:ext uri="{FF2B5EF4-FFF2-40B4-BE49-F238E27FC236}">
                <a16:creationId xmlns:a16="http://schemas.microsoft.com/office/drawing/2014/main" id="{393FED7C-A44A-7C1B-7558-38E844DF6B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2701" y="2739004"/>
            <a:ext cx="4610099" cy="2660929"/>
          </a:xfrm>
          <a:prstGeom prst="rect">
            <a:avLst/>
          </a:prstGeom>
        </p:spPr>
      </p:pic>
      <p:sp>
        <p:nvSpPr>
          <p:cNvPr id="7" name="TextBox 6">
            <a:extLst>
              <a:ext uri="{FF2B5EF4-FFF2-40B4-BE49-F238E27FC236}">
                <a16:creationId xmlns:a16="http://schemas.microsoft.com/office/drawing/2014/main" id="{C4FF4A6E-CDA8-51D7-9D81-4B84FB3C5188}"/>
              </a:ext>
            </a:extLst>
          </p:cNvPr>
          <p:cNvSpPr txBox="1"/>
          <p:nvPr/>
        </p:nvSpPr>
        <p:spPr>
          <a:xfrm>
            <a:off x="6573842" y="1626653"/>
            <a:ext cx="4248754" cy="461665"/>
          </a:xfrm>
          <a:prstGeom prst="rect">
            <a:avLst/>
          </a:prstGeom>
          <a:noFill/>
        </p:spPr>
        <p:txBody>
          <a:bodyPr wrap="square" rtlCol="0">
            <a:spAutoFit/>
          </a:bodyPr>
          <a:lstStyle/>
          <a:p>
            <a:r>
              <a:rPr lang="en-GB" sz="2400" b="1" dirty="0"/>
              <a:t>How much do we need? </a:t>
            </a:r>
          </a:p>
        </p:txBody>
      </p:sp>
      <p:sp>
        <p:nvSpPr>
          <p:cNvPr id="8" name="TextBox 7">
            <a:extLst>
              <a:ext uri="{FF2B5EF4-FFF2-40B4-BE49-F238E27FC236}">
                <a16:creationId xmlns:a16="http://schemas.microsoft.com/office/drawing/2014/main" id="{B7A31E6F-1D22-1B16-F64D-0FDDFD07E2E6}"/>
              </a:ext>
            </a:extLst>
          </p:cNvPr>
          <p:cNvSpPr txBox="1"/>
          <p:nvPr/>
        </p:nvSpPr>
        <p:spPr>
          <a:xfrm>
            <a:off x="6573842" y="2138672"/>
            <a:ext cx="4248754" cy="461665"/>
          </a:xfrm>
          <a:prstGeom prst="rect">
            <a:avLst/>
          </a:prstGeom>
          <a:noFill/>
        </p:spPr>
        <p:txBody>
          <a:bodyPr wrap="square" rtlCol="0">
            <a:spAutoFit/>
          </a:bodyPr>
          <a:lstStyle/>
          <a:p>
            <a:pPr indent="0"/>
            <a:r>
              <a:rPr lang="en-GB" sz="2400"/>
              <a:t>At least 5 portions a day!</a:t>
            </a:r>
          </a:p>
        </p:txBody>
      </p:sp>
      <p:pic>
        <p:nvPicPr>
          <p:cNvPr id="9" name="Picture 8" descr="A picture containing athletic game, sport, ball&#10;&#10;Description automatically generated">
            <a:extLst>
              <a:ext uri="{FF2B5EF4-FFF2-40B4-BE49-F238E27FC236}">
                <a16:creationId xmlns:a16="http://schemas.microsoft.com/office/drawing/2014/main" id="{DBCB3E05-8F12-93C9-EB2E-6CDBCB438B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30701" y="4385067"/>
            <a:ext cx="3101547" cy="2030813"/>
          </a:xfrm>
          <a:prstGeom prst="rect">
            <a:avLst/>
          </a:prstGeom>
          <a:ln w="28575">
            <a:solidFill>
              <a:schemeClr val="accent1"/>
            </a:solidFill>
          </a:ln>
        </p:spPr>
      </p:pic>
      <p:sp>
        <p:nvSpPr>
          <p:cNvPr id="10" name="TextBox 9">
            <a:extLst>
              <a:ext uri="{FF2B5EF4-FFF2-40B4-BE49-F238E27FC236}">
                <a16:creationId xmlns:a16="http://schemas.microsoft.com/office/drawing/2014/main" id="{F169E04B-57E9-8BB9-8901-9886567668EB}"/>
              </a:ext>
            </a:extLst>
          </p:cNvPr>
          <p:cNvSpPr txBox="1"/>
          <p:nvPr/>
        </p:nvSpPr>
        <p:spPr>
          <a:xfrm>
            <a:off x="6573842" y="2858965"/>
            <a:ext cx="4248754" cy="461665"/>
          </a:xfrm>
          <a:prstGeom prst="rect">
            <a:avLst/>
          </a:prstGeom>
          <a:noFill/>
        </p:spPr>
        <p:txBody>
          <a:bodyPr wrap="square" rtlCol="0">
            <a:spAutoFit/>
          </a:bodyPr>
          <a:lstStyle/>
          <a:p>
            <a:r>
              <a:rPr lang="en-GB" sz="2400" b="1"/>
              <a:t>How much is a portion? </a:t>
            </a:r>
          </a:p>
        </p:txBody>
      </p:sp>
      <p:sp>
        <p:nvSpPr>
          <p:cNvPr id="11" name="TextBox 10">
            <a:extLst>
              <a:ext uri="{FF2B5EF4-FFF2-40B4-BE49-F238E27FC236}">
                <a16:creationId xmlns:a16="http://schemas.microsoft.com/office/drawing/2014/main" id="{35FC1607-75EC-A495-AD70-4C518F43E318}"/>
              </a:ext>
            </a:extLst>
          </p:cNvPr>
          <p:cNvSpPr txBox="1"/>
          <p:nvPr/>
        </p:nvSpPr>
        <p:spPr>
          <a:xfrm>
            <a:off x="6573842" y="3328050"/>
            <a:ext cx="4248754" cy="830997"/>
          </a:xfrm>
          <a:prstGeom prst="rect">
            <a:avLst/>
          </a:prstGeom>
          <a:noFill/>
        </p:spPr>
        <p:txBody>
          <a:bodyPr wrap="square" rtlCol="0">
            <a:spAutoFit/>
          </a:bodyPr>
          <a:lstStyle/>
          <a:p>
            <a:pPr indent="0"/>
            <a:r>
              <a:rPr lang="en-GB" sz="2400" b="0" i="0" dirty="0">
                <a:effectLst/>
                <a:latin typeface="Helvetica" panose="020B0604020202020204" pitchFamily="34" charset="0"/>
              </a:rPr>
              <a:t>About what fits into the palm of your hand.</a:t>
            </a:r>
            <a:endParaRPr lang="en-GB" sz="2400" dirty="0"/>
          </a:p>
        </p:txBody>
      </p:sp>
      <p:pic>
        <p:nvPicPr>
          <p:cNvPr id="12" name="Picture 11" descr="A blue circle with a bowl of fruit and text&#10;&#10;Description automatically generated with low confidence">
            <a:extLst>
              <a:ext uri="{FF2B5EF4-FFF2-40B4-BE49-F238E27FC236}">
                <a16:creationId xmlns:a16="http://schemas.microsoft.com/office/drawing/2014/main" id="{5B4835CD-FBFF-5B35-6E10-26A7C8CF09BE}"/>
              </a:ext>
            </a:extLst>
          </p:cNvPr>
          <p:cNvPicPr>
            <a:picLocks noChangeAspect="1"/>
          </p:cNvPicPr>
          <p:nvPr/>
        </p:nvPicPr>
        <p:blipFill>
          <a:blip r:embed="rId4"/>
          <a:stretch>
            <a:fillRect/>
          </a:stretch>
        </p:blipFill>
        <p:spPr>
          <a:xfrm>
            <a:off x="10565553" y="241589"/>
            <a:ext cx="1334710" cy="1334710"/>
          </a:xfrm>
          <a:prstGeom prst="rect">
            <a:avLst/>
          </a:prstGeom>
        </p:spPr>
      </p:pic>
    </p:spTree>
    <p:extLst>
      <p:ext uri="{BB962C8B-B14F-4D97-AF65-F5344CB8AC3E}">
        <p14:creationId xmlns:p14="http://schemas.microsoft.com/office/powerpoint/2010/main" val="82838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tentionLabel xmlns="45752453-8467-4fba-8395-decf1570fd8a" xsi:nil="true"/>
    <lcf76f155ced4ddcb4097134ff3c332f xmlns="45752453-8467-4fba-8395-decf1570fd8a">
      <Terms xmlns="http://schemas.microsoft.com/office/infopath/2007/PartnerControls"/>
    </lcf76f155ced4ddcb4097134ff3c332f>
    <TaxCatchAll xmlns="4fd68cfb-e787-49a5-8fc0-5fe3a559252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478F883E87314B8893B558EF4AA64B" ma:contentTypeVersion="20" ma:contentTypeDescription="Create a new document." ma:contentTypeScope="" ma:versionID="ad452dece663bdb8e9260189e084f304">
  <xsd:schema xmlns:xsd="http://www.w3.org/2001/XMLSchema" xmlns:xs="http://www.w3.org/2001/XMLSchema" xmlns:p="http://schemas.microsoft.com/office/2006/metadata/properties" xmlns:ns2="45752453-8467-4fba-8395-decf1570fd8a" xmlns:ns3="4fd68cfb-e787-49a5-8fc0-5fe3a5592521" targetNamespace="http://schemas.microsoft.com/office/2006/metadata/properties" ma:root="true" ma:fieldsID="a7f659036550ee3716d6b9fe6b738ecb" ns2:_="" ns3:_="">
    <xsd:import namespace="45752453-8467-4fba-8395-decf1570fd8a"/>
    <xsd:import namespace="4fd68cfb-e787-49a5-8fc0-5fe3a55925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SearchProperties" minOccurs="0"/>
                <xsd:element ref="ns2:MediaServiceObjectDetectorVersions" minOccurs="0"/>
                <xsd:element ref="ns2:MediaServiceLocation" minOccurs="0"/>
                <xsd:element ref="ns2:RetentionLabel"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752453-8467-4fba-8395-decf1570fd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084b5b8-5c41-402a-93b7-1e2a455a0556"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RetentionLabel" ma:index="26" nillable="true" ma:displayName="Tag - Retention Label" ma:format="Dropdown" ma:internalName="RetentionLabel">
      <xsd:simpleType>
        <xsd:restriction base="dms:Choice">
          <xsd:enumeration value="Choice 1"/>
          <xsd:enumeration value="Choice 2"/>
          <xsd:enumeration value="Choice 3"/>
        </xsd:restrictio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d68cfb-e787-49a5-8fc0-5fe3a559252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d7d1522-0932-4828-8bcc-00772800ac51}" ma:internalName="TaxCatchAll" ma:showField="CatchAllData" ma:web="4fd68cfb-e787-49a5-8fc0-5fe3a55925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844292-790B-480F-A66F-C67A826B5361}">
  <ds:schemaRefs>
    <ds:schemaRef ds:uri="http://schemas.microsoft.com/office/2006/metadata/properties"/>
    <ds:schemaRef ds:uri="http://schemas.microsoft.com/office/infopath/2007/PartnerControls"/>
    <ds:schemaRef ds:uri="45752453-8467-4fba-8395-decf1570fd8a"/>
    <ds:schemaRef ds:uri="4fd68cfb-e787-49a5-8fc0-5fe3a5592521"/>
  </ds:schemaRefs>
</ds:datastoreItem>
</file>

<file path=customXml/itemProps2.xml><?xml version="1.0" encoding="utf-8"?>
<ds:datastoreItem xmlns:ds="http://schemas.openxmlformats.org/officeDocument/2006/customXml" ds:itemID="{317F0932-DE74-448B-81A5-B48D1908B9A4}">
  <ds:schemaRefs>
    <ds:schemaRef ds:uri="http://schemas.microsoft.com/sharepoint/v3/contenttype/forms"/>
  </ds:schemaRefs>
</ds:datastoreItem>
</file>

<file path=customXml/itemProps3.xml><?xml version="1.0" encoding="utf-8"?>
<ds:datastoreItem xmlns:ds="http://schemas.openxmlformats.org/officeDocument/2006/customXml" ds:itemID="{12CBFEF2-0B9D-4FFD-A9B9-171E25C015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752453-8467-4fba-8395-decf1570fd8a"/>
    <ds:schemaRef ds:uri="4fd68cfb-e787-49a5-8fc0-5fe3a55925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63da656-5c75-4f6d-9461-4a3ce9a537cc}" enabled="1" method="Standard" siteId="{d9d3f5ac-f803-49be-949f-14a7074d74a7}" removed="0"/>
</clbl:labelList>
</file>

<file path=docProps/app.xml><?xml version="1.0" encoding="utf-8"?>
<Properties xmlns="http://schemas.openxmlformats.org/officeDocument/2006/extended-properties" xmlns:vt="http://schemas.openxmlformats.org/officeDocument/2006/docPropsVTypes">
  <TotalTime>47</TotalTime>
  <Words>2212</Words>
  <Application>Microsoft Office PowerPoint</Application>
  <PresentationFormat>Widescreen</PresentationFormat>
  <Paragraphs>233</Paragraphs>
  <Slides>25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Aptos Display</vt:lpstr>
      <vt:lpstr>Arial</vt:lpstr>
      <vt:lpstr>Georgia</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Richmond and Wandsworth Councils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Zdenka Buchan</dc:creator>
  <cp:lastModifiedBy>Zdenka Buchan</cp:lastModifiedBy>
  <cp:revision>4</cp:revision>
  <dcterms:created xsi:type="dcterms:W3CDTF">2026-02-27T16:54:49Z</dcterms:created>
  <dcterms:modified xsi:type="dcterms:W3CDTF">2026-06-15T10:02:16Z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Theme:8</vt:lpwstr>
  </property>
  <property fmtid="{D5CDD505-2E9C-101B-9397-08002B2CF9AE}" pid="3" name="ClassificationContentMarkingHeaderText">
    <vt:lpwstr>Official</vt:lpwstr>
  </property>
  <property fmtid="{D5CDD505-2E9C-101B-9397-08002B2CF9AE}" pid="4" name="ContentTypeId">
    <vt:lpwstr>0x01010019478F883E87314B8893B558EF4AA64B</vt:lpwstr>
  </property>
  <property fmtid="{D5CDD505-2E9C-101B-9397-08002B2CF9AE}" pid="5" name="MediaServiceImageTags">
    <vt:lpwstr/>
  </property>
</Properties>
</file>