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68" r:id="rId5"/>
    <p:sldId id="290" r:id="rId6"/>
    <p:sldId id="330" r:id="rId7"/>
    <p:sldId id="328" r:id="rId8"/>
    <p:sldId id="333" r:id="rId9"/>
    <p:sldId id="332" r:id="rId10"/>
    <p:sldId id="331" r:id="rId11"/>
    <p:sldId id="329" r:id="rId12"/>
    <p:sldId id="334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91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6" r:id="rId30"/>
    <p:sldId id="308" r:id="rId31"/>
    <p:sldId id="309" r:id="rId32"/>
    <p:sldId id="310" r:id="rId33"/>
    <p:sldId id="311" r:id="rId34"/>
    <p:sldId id="312" r:id="rId35"/>
    <p:sldId id="313" r:id="rId36"/>
    <p:sldId id="322" r:id="rId37"/>
    <p:sldId id="323" r:id="rId38"/>
    <p:sldId id="324" r:id="rId39"/>
    <p:sldId id="325" r:id="rId40"/>
    <p:sldId id="326" r:id="rId41"/>
    <p:sldId id="32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C281AF-ABDE-7D52-9439-BFDCC7CDEF7E}" name="SEKULA, Richard (UNIVERSITY COLLEGE LONDON HOSPITALS NHS FOUNDATION TRUST)" initials="SR(CLHNFT" userId="SEKULA, Richard (UNIVERSITY COLLEGE LONDON HOSPITALS NHS FOUNDATION TRUST)" providerId="None"/>
  <p188:author id="{91305FF8-0348-6D8F-CE44-DA4CFE21E2DC}" name="Arowobusoye, Nike" initials="AN" userId="S::Nike.Arowobusoye@RichmondandWandsworth.gov.uk::49d0e687-9c99-44e0-b1a3-2846166d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owobusoye, Nike" initials="AN" lastIdx="7" clrIdx="0">
    <p:extLst>
      <p:ext uri="{19B8F6BF-5375-455C-9EA6-DF929625EA0E}">
        <p15:presenceInfo xmlns:p15="http://schemas.microsoft.com/office/powerpoint/2012/main" userId="S::Nike.Arowobusoye@RichmondandWandsworth.gov.uk::49d0e687-9c99-44e0-b1a3-2846166d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0" autoAdjust="0"/>
    <p:restoredTop sz="95673" autoAdjust="0"/>
  </p:normalViewPr>
  <p:slideViewPr>
    <p:cSldViewPr snapToGrid="0">
      <p:cViewPr varScale="1">
        <p:scale>
          <a:sx n="68" d="100"/>
          <a:sy n="68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6A56-F483-43E9-BD7B-F690B23C59A6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F4F2-E8B6-4597-A1E3-D9C45E741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3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1D47-BEFE-4D2B-874B-9A959343A886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65B8-D9D4-42F6-B3F0-128E7DF2521E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B0DA-54A1-4113-9CA6-E863C2E01BF3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BC2D-6BAF-477E-AE18-D8887DB2B831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204A-E908-4A46-B928-41FB62B12D80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04A5-03CA-4AFB-8011-264E509142F9}" type="datetime1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AF2A-3C15-4F43-9CE1-E727E86F418F}" type="datetime1">
              <a:rPr lang="en-GB" smtClean="0"/>
              <a:t>16/08/2022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145-C0E8-4916-B087-FFE63DF901AD}" type="datetime1">
              <a:rPr lang="en-GB" smtClean="0"/>
              <a:t>16/08/2022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7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2BC5-7B09-4813-82F8-EBB4D49BFEE7}" type="datetime1">
              <a:rPr lang="en-GB" smtClean="0"/>
              <a:t>16/08/2022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555-717F-4B6C-8AD8-3B6F8277081E}" type="datetime1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1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120E-F054-4C03-849F-CC9E01D2C3F8}" type="datetime1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EB7A-E147-4FD9-A490-1F316FFD73C3}" type="datetime1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A6CC-BC3E-47DC-91E0-7914D80DCF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01A13-8FC9-44DE-8F39-81D1DAA2784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388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22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321F66-829E-4845-98C9-1A0389C57803}"/>
              </a:ext>
            </a:extLst>
          </p:cNvPr>
          <p:cNvGrpSpPr/>
          <p:nvPr/>
        </p:nvGrpSpPr>
        <p:grpSpPr>
          <a:xfrm>
            <a:off x="0" y="5788025"/>
            <a:ext cx="12192000" cy="1069975"/>
            <a:chOff x="0" y="5788025"/>
            <a:chExt cx="12192000" cy="10699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D2079E-AEE9-480A-B9DA-FEC30284C22D}"/>
                </a:ext>
              </a:extLst>
            </p:cNvPr>
            <p:cNvGrpSpPr/>
            <p:nvPr/>
          </p:nvGrpSpPr>
          <p:grpSpPr>
            <a:xfrm>
              <a:off x="0" y="5788025"/>
              <a:ext cx="12192000" cy="1069975"/>
              <a:chOff x="0" y="5788025"/>
              <a:chExt cx="12192000" cy="1069975"/>
            </a:xfrm>
          </p:grpSpPr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0E6220AB-99C0-4305-972A-631DDC87A5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5788025"/>
                <a:ext cx="12192000" cy="1069975"/>
              </a:xfrm>
              <a:custGeom>
                <a:avLst/>
                <a:gdLst>
                  <a:gd name="T0" fmla="*/ 2147483646 w 8196"/>
                  <a:gd name="T1" fmla="*/ 412539094 h 1192"/>
                  <a:gd name="T2" fmla="*/ 2147483646 w 8196"/>
                  <a:gd name="T3" fmla="*/ 459271509 h 1192"/>
                  <a:gd name="T4" fmla="*/ 2147483646 w 8196"/>
                  <a:gd name="T5" fmla="*/ 499558940 h 1192"/>
                  <a:gd name="T6" fmla="*/ 2147483646 w 8196"/>
                  <a:gd name="T7" fmla="*/ 536622982 h 1192"/>
                  <a:gd name="T8" fmla="*/ 2147483646 w 8196"/>
                  <a:gd name="T9" fmla="*/ 565628999 h 1192"/>
                  <a:gd name="T10" fmla="*/ 2147483646 w 8196"/>
                  <a:gd name="T11" fmla="*/ 588190032 h 1192"/>
                  <a:gd name="T12" fmla="*/ 2147483646 w 8196"/>
                  <a:gd name="T13" fmla="*/ 604305184 h 1192"/>
                  <a:gd name="T14" fmla="*/ 2147483646 w 8196"/>
                  <a:gd name="T15" fmla="*/ 613973557 h 1192"/>
                  <a:gd name="T16" fmla="*/ 2147483646 w 8196"/>
                  <a:gd name="T17" fmla="*/ 612362311 h 1192"/>
                  <a:gd name="T18" fmla="*/ 2147483646 w 8196"/>
                  <a:gd name="T19" fmla="*/ 604305184 h 1192"/>
                  <a:gd name="T20" fmla="*/ 2147483646 w 8196"/>
                  <a:gd name="T21" fmla="*/ 584966643 h 1192"/>
                  <a:gd name="T22" fmla="*/ 2147483646 w 8196"/>
                  <a:gd name="T23" fmla="*/ 555960626 h 1192"/>
                  <a:gd name="T24" fmla="*/ 2147483646 w 8196"/>
                  <a:gd name="T25" fmla="*/ 517284440 h 1192"/>
                  <a:gd name="T26" fmla="*/ 2147483646 w 8196"/>
                  <a:gd name="T27" fmla="*/ 465717390 h 1192"/>
                  <a:gd name="T28" fmla="*/ 2147483646 w 8196"/>
                  <a:gd name="T29" fmla="*/ 402869824 h 1192"/>
                  <a:gd name="T30" fmla="*/ 2147483646 w 8196"/>
                  <a:gd name="T31" fmla="*/ 327130494 h 1192"/>
                  <a:gd name="T32" fmla="*/ 2147483646 w 8196"/>
                  <a:gd name="T33" fmla="*/ 238498505 h 1192"/>
                  <a:gd name="T34" fmla="*/ 2147483646 w 8196"/>
                  <a:gd name="T35" fmla="*/ 193377336 h 1192"/>
                  <a:gd name="T36" fmla="*/ 2147483646 w 8196"/>
                  <a:gd name="T37" fmla="*/ 119249252 h 1192"/>
                  <a:gd name="T38" fmla="*/ 2147483646 w 8196"/>
                  <a:gd name="T39" fmla="*/ 66070956 h 1192"/>
                  <a:gd name="T40" fmla="*/ 2147483646 w 8196"/>
                  <a:gd name="T41" fmla="*/ 29006915 h 1192"/>
                  <a:gd name="T42" fmla="*/ 2147483646 w 8196"/>
                  <a:gd name="T43" fmla="*/ 8057127 h 1192"/>
                  <a:gd name="T44" fmla="*/ 2135699033 w 8196"/>
                  <a:gd name="T45" fmla="*/ 0 h 1192"/>
                  <a:gd name="T46" fmla="*/ 1726674056 w 8196"/>
                  <a:gd name="T47" fmla="*/ 3223389 h 1192"/>
                  <a:gd name="T48" fmla="*/ 1364393168 w 8196"/>
                  <a:gd name="T49" fmla="*/ 16115152 h 1192"/>
                  <a:gd name="T50" fmla="*/ 1045937507 w 8196"/>
                  <a:gd name="T51" fmla="*/ 35452796 h 1192"/>
                  <a:gd name="T52" fmla="*/ 774227143 w 8196"/>
                  <a:gd name="T53" fmla="*/ 59625075 h 1192"/>
                  <a:gd name="T54" fmla="*/ 546342007 w 8196"/>
                  <a:gd name="T55" fmla="*/ 87019846 h 1192"/>
                  <a:gd name="T56" fmla="*/ 362279679 w 8196"/>
                  <a:gd name="T57" fmla="*/ 116026761 h 1192"/>
                  <a:gd name="T58" fmla="*/ 216198813 w 8196"/>
                  <a:gd name="T59" fmla="*/ 141810286 h 1192"/>
                  <a:gd name="T60" fmla="*/ 70119154 w 8196"/>
                  <a:gd name="T61" fmla="*/ 174039692 h 1192"/>
                  <a:gd name="T62" fmla="*/ 0 w 8196"/>
                  <a:gd name="T63" fmla="*/ 193377336 h 1192"/>
                  <a:gd name="T64" fmla="*/ 2147483646 w 8196"/>
                  <a:gd name="T65" fmla="*/ 960441695 h 1192"/>
                  <a:gd name="T66" fmla="*/ 2147483646 w 8196"/>
                  <a:gd name="T67" fmla="*/ 955607060 h 1192"/>
                  <a:gd name="T68" fmla="*/ 2147483646 w 8196"/>
                  <a:gd name="T69" fmla="*/ 410926951 h 1192"/>
                  <a:gd name="T70" fmla="*/ 2147483646 w 8196"/>
                  <a:gd name="T71" fmla="*/ 412539094 h 1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2" y="5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B32A1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7275" tIns="53637" rIns="107275" bIns="53637"/>
              <a:lstStyle/>
              <a:p>
                <a:pPr defTabSz="5349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1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B3089DC-E306-4439-870E-8F2899FC54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3202"/>
              <a:stretch/>
            </p:blipFill>
            <p:spPr>
              <a:xfrm>
                <a:off x="9052757" y="6000901"/>
                <a:ext cx="2025140" cy="422177"/>
              </a:xfrm>
              <a:prstGeom prst="rect">
                <a:avLst/>
              </a:prstGeom>
            </p:spPr>
          </p:pic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7E26E92-6B83-43A6-9336-36E790758B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88"/>
            <a:stretch/>
          </p:blipFill>
          <p:spPr bwMode="auto">
            <a:xfrm>
              <a:off x="7938654" y="5846771"/>
              <a:ext cx="1001978" cy="57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0EE2E62-AF6D-7B86-62F7-3D8678BA1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59815" cy="2387600"/>
          </a:xfrm>
        </p:spPr>
        <p:txBody>
          <a:bodyPr/>
          <a:lstStyle/>
          <a:p>
            <a:r>
              <a:rPr lang="en-GB" b="1" dirty="0"/>
              <a:t>Richmond JSNA Infographics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81700-58AB-483A-80BD-554E105E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A6CC-BC3E-47DC-91E0-7914D80DCF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2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2A6B-0AFC-19B9-1678-A5A6A3EA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2"/>
          <a:stretch/>
        </p:blipFill>
        <p:spPr>
          <a:xfrm>
            <a:off x="9052757" y="6000901"/>
            <a:ext cx="2025140" cy="422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8E0FD6-6BCB-8D09-74DF-4B6D4FF7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8"/>
          <a:stretch/>
        </p:blipFill>
        <p:spPr bwMode="auto">
          <a:xfrm>
            <a:off x="7938654" y="5846771"/>
            <a:ext cx="1001978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Start Well Infographics</a:t>
            </a:r>
          </a:p>
        </p:txBody>
      </p:sp>
    </p:spTree>
    <p:extLst>
      <p:ext uri="{BB962C8B-B14F-4D97-AF65-F5344CB8AC3E}">
        <p14:creationId xmlns:p14="http://schemas.microsoft.com/office/powerpoint/2010/main" val="120037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0EA8D71-E216-79F8-59D9-2A4427DA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9FC5B99-63C6-5698-5E8F-AD525908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3A7C3E9-F76C-8D86-A714-4CBE01FC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3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2F41D8-649C-562E-CC9B-A620EF157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9C1FCE1-511D-2716-B3C8-EB2A784E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0D64083-152D-561E-5854-8864C971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A39832-D651-BD48-F642-9BF24C82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2A6B-0AFC-19B9-1678-A5A6A3EA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2"/>
          <a:stretch/>
        </p:blipFill>
        <p:spPr>
          <a:xfrm>
            <a:off x="9052757" y="6000901"/>
            <a:ext cx="2025140" cy="422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8E0FD6-6BCB-8D09-74DF-4B6D4FF7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8"/>
          <a:stretch/>
        </p:blipFill>
        <p:spPr bwMode="auto">
          <a:xfrm>
            <a:off x="7938654" y="5846771"/>
            <a:ext cx="1001978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Cardiovascular Disease Infographics</a:t>
            </a:r>
          </a:p>
        </p:txBody>
      </p:sp>
    </p:spTree>
    <p:extLst>
      <p:ext uri="{BB962C8B-B14F-4D97-AF65-F5344CB8AC3E}">
        <p14:creationId xmlns:p14="http://schemas.microsoft.com/office/powerpoint/2010/main" val="241903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14D3CA8-8FE9-E8DF-0A5D-99E86A999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7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95FE-0C13-04B6-8F41-6378B018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755" y="1442810"/>
            <a:ext cx="5858490" cy="36099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Contents:</a:t>
            </a:r>
          </a:p>
          <a:p>
            <a:pPr marL="0" indent="0">
              <a:buNone/>
            </a:pPr>
            <a:r>
              <a:rPr lang="en-GB" sz="1600" dirty="0"/>
              <a:t>People Infographics……................................................................3</a:t>
            </a:r>
          </a:p>
          <a:p>
            <a:pPr marL="0" indent="0">
              <a:buNone/>
            </a:pPr>
            <a:r>
              <a:rPr lang="en-GB" sz="1600" dirty="0"/>
              <a:t>Start Well Infographics……………………………………………………………10</a:t>
            </a:r>
          </a:p>
          <a:p>
            <a:pPr marL="0" indent="0">
              <a:buNone/>
            </a:pPr>
            <a:r>
              <a:rPr lang="en-GB" sz="1600" dirty="0"/>
              <a:t>Cardiovascular Disease Infographics……………………………………….18</a:t>
            </a:r>
          </a:p>
          <a:p>
            <a:pPr marL="0" indent="0">
              <a:buNone/>
            </a:pPr>
            <a:r>
              <a:rPr lang="en-GB" sz="1600" dirty="0"/>
              <a:t>Age Well Infographics………………………………………………………..……25</a:t>
            </a:r>
          </a:p>
          <a:p>
            <a:pPr marL="0" indent="0">
              <a:buNone/>
            </a:pPr>
            <a:r>
              <a:rPr lang="en-GB" sz="1600" dirty="0"/>
              <a:t>Obesity Infographics……………..…………………………………………….….33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2A6B-0AFC-19B9-1678-A5A6A3EA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2"/>
          <a:stretch/>
        </p:blipFill>
        <p:spPr>
          <a:xfrm>
            <a:off x="9052757" y="6000901"/>
            <a:ext cx="2025140" cy="422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8E0FD6-6BCB-8D09-74DF-4B6D4FF7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8"/>
          <a:stretch/>
        </p:blipFill>
        <p:spPr bwMode="auto">
          <a:xfrm>
            <a:off x="7938654" y="5846771"/>
            <a:ext cx="1001978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47035-5DDF-1D83-4745-DC8480187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3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26488-9C69-81DA-E8D8-5BF571EC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FF1D6-2A38-2D69-0C23-4C445A96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B5567-73E7-E107-D295-39FA2DD8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86565-5E81-8501-443B-9F73667C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2A6B-0AFC-19B9-1678-A5A6A3EA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2"/>
          <a:stretch/>
        </p:blipFill>
        <p:spPr>
          <a:xfrm>
            <a:off x="9052757" y="6000901"/>
            <a:ext cx="2025140" cy="422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8E0FD6-6BCB-8D09-74DF-4B6D4FF7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8"/>
          <a:stretch/>
        </p:blipFill>
        <p:spPr bwMode="auto">
          <a:xfrm>
            <a:off x="7938654" y="5846771"/>
            <a:ext cx="1001978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Age Well Infographics</a:t>
            </a:r>
          </a:p>
        </p:txBody>
      </p:sp>
    </p:spTree>
    <p:extLst>
      <p:ext uri="{BB962C8B-B14F-4D97-AF65-F5344CB8AC3E}">
        <p14:creationId xmlns:p14="http://schemas.microsoft.com/office/powerpoint/2010/main" val="226523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26</a:t>
            </a:fld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90418B-DB22-CBC8-2855-F06BDB16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27</a:t>
            </a:fld>
            <a:endParaRPr lang="en-GB"/>
          </a:p>
        </p:txBody>
      </p:sp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5672FE11-12CA-5060-710B-DE5BA8CB4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785791-B37E-36EB-A57D-E6B396656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8C47F998-3BB9-2427-6CB5-1A81944B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2A6B-0AFC-19B9-1678-A5A6A3EA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2"/>
          <a:stretch/>
        </p:blipFill>
        <p:spPr>
          <a:xfrm>
            <a:off x="9052757" y="6000901"/>
            <a:ext cx="2025140" cy="422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8E0FD6-6BCB-8D09-74DF-4B6D4FF7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8"/>
          <a:stretch/>
        </p:blipFill>
        <p:spPr bwMode="auto">
          <a:xfrm>
            <a:off x="7938654" y="5846771"/>
            <a:ext cx="1001978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People Infographics</a:t>
            </a:r>
          </a:p>
        </p:txBody>
      </p:sp>
    </p:spTree>
    <p:extLst>
      <p:ext uri="{BB962C8B-B14F-4D97-AF65-F5344CB8AC3E}">
        <p14:creationId xmlns:p14="http://schemas.microsoft.com/office/powerpoint/2010/main" val="925414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E58173-21C3-DC4F-335F-828F7ECED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7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2F9894-805B-6A70-9670-F35B81C0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32</a:t>
            </a:fld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19642-BFB8-BBFE-8FD4-ED37CA52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1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7D5BE3D1-2AA1-C0F6-0BD0-DF7F2207135B}"/>
              </a:ext>
            </a:extLst>
          </p:cNvPr>
          <p:cNvSpPr>
            <a:spLocks/>
          </p:cNvSpPr>
          <p:nvPr/>
        </p:nvSpPr>
        <p:spPr bwMode="hidden">
          <a:xfrm>
            <a:off x="0" y="5788025"/>
            <a:ext cx="12192000" cy="1069975"/>
          </a:xfrm>
          <a:custGeom>
            <a:avLst/>
            <a:gdLst>
              <a:gd name="T0" fmla="*/ 2147483646 w 8196"/>
              <a:gd name="T1" fmla="*/ 412539094 h 1192"/>
              <a:gd name="T2" fmla="*/ 2147483646 w 8196"/>
              <a:gd name="T3" fmla="*/ 459271509 h 1192"/>
              <a:gd name="T4" fmla="*/ 2147483646 w 8196"/>
              <a:gd name="T5" fmla="*/ 499558940 h 1192"/>
              <a:gd name="T6" fmla="*/ 2147483646 w 8196"/>
              <a:gd name="T7" fmla="*/ 536622982 h 1192"/>
              <a:gd name="T8" fmla="*/ 2147483646 w 8196"/>
              <a:gd name="T9" fmla="*/ 565628999 h 1192"/>
              <a:gd name="T10" fmla="*/ 2147483646 w 8196"/>
              <a:gd name="T11" fmla="*/ 588190032 h 1192"/>
              <a:gd name="T12" fmla="*/ 2147483646 w 8196"/>
              <a:gd name="T13" fmla="*/ 604305184 h 1192"/>
              <a:gd name="T14" fmla="*/ 2147483646 w 8196"/>
              <a:gd name="T15" fmla="*/ 613973557 h 1192"/>
              <a:gd name="T16" fmla="*/ 2147483646 w 8196"/>
              <a:gd name="T17" fmla="*/ 612362311 h 1192"/>
              <a:gd name="T18" fmla="*/ 2147483646 w 8196"/>
              <a:gd name="T19" fmla="*/ 604305184 h 1192"/>
              <a:gd name="T20" fmla="*/ 2147483646 w 8196"/>
              <a:gd name="T21" fmla="*/ 584966643 h 1192"/>
              <a:gd name="T22" fmla="*/ 2147483646 w 8196"/>
              <a:gd name="T23" fmla="*/ 555960626 h 1192"/>
              <a:gd name="T24" fmla="*/ 2147483646 w 8196"/>
              <a:gd name="T25" fmla="*/ 517284440 h 1192"/>
              <a:gd name="T26" fmla="*/ 2147483646 w 8196"/>
              <a:gd name="T27" fmla="*/ 465717390 h 1192"/>
              <a:gd name="T28" fmla="*/ 2147483646 w 8196"/>
              <a:gd name="T29" fmla="*/ 402869824 h 1192"/>
              <a:gd name="T30" fmla="*/ 2147483646 w 8196"/>
              <a:gd name="T31" fmla="*/ 327130494 h 1192"/>
              <a:gd name="T32" fmla="*/ 2147483646 w 8196"/>
              <a:gd name="T33" fmla="*/ 238498505 h 1192"/>
              <a:gd name="T34" fmla="*/ 2147483646 w 8196"/>
              <a:gd name="T35" fmla="*/ 193377336 h 1192"/>
              <a:gd name="T36" fmla="*/ 2147483646 w 8196"/>
              <a:gd name="T37" fmla="*/ 119249252 h 1192"/>
              <a:gd name="T38" fmla="*/ 2147483646 w 8196"/>
              <a:gd name="T39" fmla="*/ 66070956 h 1192"/>
              <a:gd name="T40" fmla="*/ 2147483646 w 8196"/>
              <a:gd name="T41" fmla="*/ 29006915 h 1192"/>
              <a:gd name="T42" fmla="*/ 2147483646 w 8196"/>
              <a:gd name="T43" fmla="*/ 8057127 h 1192"/>
              <a:gd name="T44" fmla="*/ 2135699033 w 8196"/>
              <a:gd name="T45" fmla="*/ 0 h 1192"/>
              <a:gd name="T46" fmla="*/ 1726674056 w 8196"/>
              <a:gd name="T47" fmla="*/ 3223389 h 1192"/>
              <a:gd name="T48" fmla="*/ 1364393168 w 8196"/>
              <a:gd name="T49" fmla="*/ 16115152 h 1192"/>
              <a:gd name="T50" fmla="*/ 1045937507 w 8196"/>
              <a:gd name="T51" fmla="*/ 35452796 h 1192"/>
              <a:gd name="T52" fmla="*/ 774227143 w 8196"/>
              <a:gd name="T53" fmla="*/ 59625075 h 1192"/>
              <a:gd name="T54" fmla="*/ 546342007 w 8196"/>
              <a:gd name="T55" fmla="*/ 87019846 h 1192"/>
              <a:gd name="T56" fmla="*/ 362279679 w 8196"/>
              <a:gd name="T57" fmla="*/ 116026761 h 1192"/>
              <a:gd name="T58" fmla="*/ 216198813 w 8196"/>
              <a:gd name="T59" fmla="*/ 141810286 h 1192"/>
              <a:gd name="T60" fmla="*/ 70119154 w 8196"/>
              <a:gd name="T61" fmla="*/ 174039692 h 1192"/>
              <a:gd name="T62" fmla="*/ 0 w 8196"/>
              <a:gd name="T63" fmla="*/ 193377336 h 1192"/>
              <a:gd name="T64" fmla="*/ 2147483646 w 8196"/>
              <a:gd name="T65" fmla="*/ 960441695 h 1192"/>
              <a:gd name="T66" fmla="*/ 2147483646 w 8196"/>
              <a:gd name="T67" fmla="*/ 955607060 h 1192"/>
              <a:gd name="T68" fmla="*/ 2147483646 w 8196"/>
              <a:gd name="T69" fmla="*/ 410926951 h 1192"/>
              <a:gd name="T70" fmla="*/ 2147483646 w 8196"/>
              <a:gd name="T71" fmla="*/ 412539094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B32A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75" tIns="53637" rIns="107275" bIns="53637"/>
          <a:lstStyle/>
          <a:p>
            <a:pPr defTabSz="5349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2A6B-0AFC-19B9-1678-A5A6A3EA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2"/>
          <a:stretch/>
        </p:blipFill>
        <p:spPr>
          <a:xfrm>
            <a:off x="9052757" y="6000901"/>
            <a:ext cx="2025140" cy="422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8E0FD6-6BCB-8D09-74DF-4B6D4FF7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8"/>
          <a:stretch/>
        </p:blipFill>
        <p:spPr bwMode="auto">
          <a:xfrm>
            <a:off x="7938654" y="5846771"/>
            <a:ext cx="1001978" cy="5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4EEC6-A32C-5893-A7E2-EC88A39FC1DC}"/>
              </a:ext>
            </a:extLst>
          </p:cNvPr>
          <p:cNvSpPr txBox="1"/>
          <p:nvPr/>
        </p:nvSpPr>
        <p:spPr>
          <a:xfrm>
            <a:off x="2431472" y="789709"/>
            <a:ext cx="69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Obesity Infographics</a:t>
            </a:r>
          </a:p>
        </p:txBody>
      </p:sp>
    </p:spTree>
    <p:extLst>
      <p:ext uri="{BB962C8B-B14F-4D97-AF65-F5344CB8AC3E}">
        <p14:creationId xmlns:p14="http://schemas.microsoft.com/office/powerpoint/2010/main" val="2859742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34</a:t>
            </a:fld>
            <a:endParaRPr lang="en-GB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31B13F-B50F-67BC-948A-DBBA2AAC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35</a:t>
            </a:fld>
            <a:endParaRPr lang="en-GB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BE8ECA6-3F89-59FB-3C8B-7C3C8187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4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36</a:t>
            </a:fld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6B3707-413A-B538-B383-FAD113ED7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4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37</a:t>
            </a:fld>
            <a:endParaRPr lang="en-GB"/>
          </a:p>
        </p:txBody>
      </p:sp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C47A6638-A97B-3EDA-BB8B-E07738EF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4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38</a:t>
            </a:fld>
            <a:endParaRPr lang="en-GB"/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9870018-324E-58F8-156B-D2FB37C41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2386A1-7D9A-4E7A-D77D-E3672AEF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56C070-46DA-C899-8F90-360CC2959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654AA76-5B1E-2231-340B-4E67A208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513B4F0-4C25-9C3C-993B-375AA995E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3233F7-3D08-DB69-C8B0-5B4D93977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6FC-0864-A244-B6F5-B0B5A3A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4BA6CC-BC3E-47DC-91E0-7914D80DCF52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315CABB-03BC-A616-2623-EFE637F2F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7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1498120462840A11C65F8DF9D3113" ma:contentTypeVersion="12" ma:contentTypeDescription="Create a new document." ma:contentTypeScope="" ma:versionID="0f2f89b22d4f6529857d3834598dd692">
  <xsd:schema xmlns:xsd="http://www.w3.org/2001/XMLSchema" xmlns:xs="http://www.w3.org/2001/XMLSchema" xmlns:p="http://schemas.microsoft.com/office/2006/metadata/properties" xmlns:ns2="881d1ca7-90de-4215-a735-50a5b11aa0ae" xmlns:ns3="4fd68cfb-e787-49a5-8fc0-5fe3a5592521" targetNamespace="http://schemas.microsoft.com/office/2006/metadata/properties" ma:root="true" ma:fieldsID="f3bb9eb6eda846a19d4b61e076d99da0" ns2:_="" ns3:_="">
    <xsd:import namespace="881d1ca7-90de-4215-a735-50a5b11aa0ae"/>
    <xsd:import namespace="4fd68cfb-e787-49a5-8fc0-5fe3a5592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d1ca7-90de-4215-a735-50a5b11aa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68cfb-e787-49a5-8fc0-5fe3a559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d68cfb-e787-49a5-8fc0-5fe3a5592521">
      <UserInfo>
        <DisplayName>Sekula, Richard</DisplayName>
        <AccountId>107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15FA288-82D2-4809-AA88-FC884D1FD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1d1ca7-90de-4215-a735-50a5b11aa0ae"/>
    <ds:schemaRef ds:uri="4fd68cfb-e787-49a5-8fc0-5fe3a559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A4BC65-B78D-47FF-B33A-7FEA5CDF46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352336-ABB1-4DB9-954E-450F029381C6}">
  <ds:schemaRefs>
    <ds:schemaRef ds:uri="http://schemas.microsoft.com/office/2006/documentManagement/types"/>
    <ds:schemaRef ds:uri="efd1bd46-c7e2-4193-9bf4-156dc1bdde5d"/>
    <ds:schemaRef ds:uri="http://purl.org/dc/elements/1.1/"/>
    <ds:schemaRef ds:uri="http://schemas.microsoft.com/office/2006/metadata/properties"/>
    <ds:schemaRef ds:uri="99565b2f-991f-43e4-9573-b249558c47b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4fd68cfb-e787-49a5-8fc0-5fe3a5592521"/>
  </ds:schemaRefs>
</ds:datastoreItem>
</file>

<file path=docMetadata/LabelInfo.xml><?xml version="1.0" encoding="utf-8"?>
<clbl:labelList xmlns:clbl="http://schemas.microsoft.com/office/2020/mipLabelMetadata">
  <clbl:label id="{763da656-5c75-4f6d-9461-4a3ce9a537cc}" enabled="1" method="Privileged" siteId="{d9d3f5ac-f803-49be-949f-14a7074d74a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Words>79</Words>
  <Application>Microsoft Office PowerPoint</Application>
  <PresentationFormat>Widescreen</PresentationFormat>
  <Paragraphs>50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Richmond JSNA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JSNA updates</dc:title>
  <dc:creator>Ryszard Sekula</dc:creator>
  <cp:lastModifiedBy>Moreno, Beatriz</cp:lastModifiedBy>
  <cp:revision>91</cp:revision>
  <dcterms:created xsi:type="dcterms:W3CDTF">2022-01-15T23:45:22Z</dcterms:created>
  <dcterms:modified xsi:type="dcterms:W3CDTF">2022-08-16T11:40:09Z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0x010100E651498120462840A11C65F8DF9D3113</vt:lpwstr>
  </property>
  <property fmtid="{D5CDD505-2E9C-101B-9397-08002B2CF9AE}" pid="3" name="MSIP_Label_763da656-5c75-4f6d-9461-4a3ce9a537cc_Enabled">
    <vt:lpwstr>true</vt:lpwstr>
  </property>
  <property fmtid="{D5CDD505-2E9C-101B-9397-08002B2CF9AE}" pid="4" name="MSIP_Label_763da656-5c75-4f6d-9461-4a3ce9a537cc_SetDate">
    <vt:lpwstr>2022-03-15T17:44:00Z</vt:lpwstr>
  </property>
  <property fmtid="{D5CDD505-2E9C-101B-9397-08002B2CF9AE}" pid="5" name="MSIP_Label_763da656-5c75-4f6d-9461-4a3ce9a537cc_Method">
    <vt:lpwstr>Standard</vt:lpwstr>
  </property>
  <property fmtid="{D5CDD505-2E9C-101B-9397-08002B2CF9AE}" pid="6" name="MSIP_Label_763da656-5c75-4f6d-9461-4a3ce9a537cc_Name">
    <vt:lpwstr>763da656-5c75-4f6d-9461-4a3ce9a537cc</vt:lpwstr>
  </property>
  <property fmtid="{D5CDD505-2E9C-101B-9397-08002B2CF9AE}" pid="7" name="MSIP_Label_763da656-5c75-4f6d-9461-4a3ce9a537cc_SiteId">
    <vt:lpwstr>d9d3f5ac-f803-49be-949f-14a7074d74a7</vt:lpwstr>
  </property>
  <property fmtid="{D5CDD505-2E9C-101B-9397-08002B2CF9AE}" pid="8" name="MSIP_Label_763da656-5c75-4f6d-9461-4a3ce9a537cc_ActionId">
    <vt:lpwstr>83891269-9a3f-45b7-95da-2967f0495ebd</vt:lpwstr>
  </property>
  <property fmtid="{D5CDD505-2E9C-101B-9397-08002B2CF9AE}" pid="9" name="MSIP_Label_763da656-5c75-4f6d-9461-4a3ce9a537cc_ContentBits">
    <vt:lpwstr>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